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62" roundtripDataSignature="AMtx7mjIw+byq5QmryPv1Ss4QyouprjZ1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45A192A7-88AF-43B3-BE32-6D402ABFD555}">
  <a:tblStyle styleId="{45A192A7-88AF-43B3-BE32-6D402ABFD55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customschemas.google.com/relationships/presentationmetadata" Target="metadata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9" name="Google Shape;109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bd4c05f551_0_10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bd4c05f551_0_10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gbd4c05f551_0_10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bd4c05f551_0_1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bd4c05f551_0_1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gbd4c05f551_0_11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bd4c05f551_0_1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bd4c05f551_0_14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gbd4c05f551_0_14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bd4c05f551_0_15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bd4c05f551_0_15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gbd4c05f551_0_15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bd4c05f551_0_17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bd4c05f551_0_17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gbd4c05f551_0_17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bd4c05f551_0_19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bd4c05f551_0_19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gbd4c05f551_0_19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bd4c05f551_0_20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bd4c05f551_0_20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gbd4c05f551_0_20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bd4c05f551_0_2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bd4c05f551_0_2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gbd4c05f551_0_21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bd4c05f551_0_2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bd4c05f551_0_2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gbd4c05f551_0_22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bd4c05f551_0_2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bd4c05f551_0_23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gbd4c05f551_0_23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bd4c05f551_0_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bd4c05f551_0_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gbd4c05f551_0_1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bd4c05f551_0_27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bd4c05f551_0_27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gbd4c05f551_0_27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bd4c05f551_0_2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bd4c05f551_0_24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gbd4c05f551_0_24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bdc0b0f4d3_0_6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bdc0b0f4d3_0_6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gbdc0b0f4d3_0_6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bdc0b0f4d3_0_9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bdc0b0f4d3_0_9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gbdc0b0f4d3_0_9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bd4c05f551_0_28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bd4c05f551_0_28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gbd4c05f551_0_28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bd9dc5bd53_0_7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bd9dc5bd53_0_7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gbd9dc5bd53_0_7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bdc0b0f4d3_0_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bdc0b0f4d3_0_4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gbdc0b0f4d3_0_4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bdc0b0f4d3_1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bdc0b0f4d3_1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gbdc0b0f4d3_1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bd4c05f551_0_28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bd4c05f551_0_28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gbd4c05f551_0_28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bdc0b0f4d3_0_5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bdc0b0f4d3_0_5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gbdc0b0f4d3_0_5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bd4c05f551_0_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bd4c05f551_0_2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gbd4c05f551_0_2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bd9dc5bd53_0_1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bd9dc5bd53_0_1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gbd9dc5bd53_0_11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bd4c05f551_0_30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bd4c05f551_0_30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gbd4c05f551_0_30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bd9dc5bd53_0_10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bd9dc5bd53_0_10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gbd9dc5bd53_0_10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bd9dc5bd53_0_1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bd9dc5bd53_0_13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" name="Google Shape;407;gbd9dc5bd53_0_13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bdc0b0f4d3_0_1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bdc0b0f4d3_0_1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gbdc0b0f4d3_0_11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bd9dc5bd53_0_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bd9dc5bd53_0_4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" name="Google Shape;425;gbd9dc5bd53_0_4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bd9dc5bd53_0_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bd9dc5bd53_0_3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gbd9dc5bd53_0_3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bd9dc5bd53_0_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bd9dc5bd53_0_2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Google Shape;445;gbd9dc5bd53_0_2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bd9dc5bd53_0_5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bd9dc5bd53_0_5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" name="Google Shape;458;gbd9dc5bd53_0_5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bd4c05f551_0_25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bd4c05f551_0_25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gbd4c05f551_0_25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d4c05f551_0_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d4c05f551_0_3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gbd4c05f551_0_3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bd4c05f551_0_26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bd4c05f551_0_26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gbd4c05f551_0_26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bdc0b0f4d3_0_7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bdc0b0f4d3_0_7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8" name="Google Shape;488;gbdc0b0f4d3_0_7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bd4c05f551_0_3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bd4c05f551_0_34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gbd4c05f551_0_34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bd4c05f551_0_3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bd4c05f551_0_32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9" name="Google Shape;509;gbd4c05f551_0_32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bd4c05f551_0_3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bd4c05f551_0_33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9" name="Google Shape;519;gbd4c05f551_0_33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bd4c05f551_0_3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bd4c05f551_0_3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gbd4c05f551_0_31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bd4c05f551_0_40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bd4c05f551_0_40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gbd4c05f551_0_40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bd4c05f551_0_4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bd4c05f551_0_42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" name="Google Shape;552;gbd4c05f551_0_42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bd9dc5bd53_0_26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Google Shape;561;gbd9dc5bd53_0_26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gbd9dc5bd53_0_26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bdc0b0f4d3_0_1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bdc0b0f4d3_0_13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1" name="Google Shape;571;gbdc0b0f4d3_0_13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bd4c05f551_0_4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bd4c05f551_0_4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gbd4c05f551_0_4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bdc0b0f4d3_0_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9" name="Google Shape;579;gbdc0b0f4d3_0_2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0" name="Google Shape;580;gbdc0b0f4d3_0_2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bd9dc5bd53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8" name="Google Shape;588;gbd9dc5bd53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9" name="Google Shape;589;gbd9dc5bd53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bd9dc5bd53_0_15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bd9dc5bd53_0_15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9" name="Google Shape;599;gbd9dc5bd53_0_15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bd9dc5bd53_0_1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6" name="Google Shape;606;gbd9dc5bd53_0_12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7" name="Google Shape;607;gbd9dc5bd53_0_12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bd9dc5bd53_0_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" name="Google Shape;619;gbd9dc5bd53_0_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0" name="Google Shape;620;gbd9dc5bd53_0_1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bdc0b0f4d3_0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9" name="Google Shape;629;gbdc0b0f4d3_0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0" name="Google Shape;630;gbdc0b0f4d3_0_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gbdc0b0f4d3_0_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2" name="Google Shape;642;gbdc0b0f4d3_0_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3" name="Google Shape;643;gbdc0b0f4d3_0_1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bd4c05f551_0_6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bd4c05f551_0_6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gbd4c05f551_0_6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bd4c05f551_0_7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bd4c05f551_0_7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gbd4c05f551_0_7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bd4c05f551_0_8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bd4c05f551_0_8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gbd4c05f551_0_8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bd4c05f551_0_9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bd4c05f551_0_9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gbd4c05f551_0_9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1.png"/><Relationship Id="rId5" Type="http://schemas.openxmlformats.org/officeDocument/2006/relationships/image" Target="../media/image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" y="3814011"/>
            <a:ext cx="7804412" cy="3056022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5"/>
          <p:cNvSpPr txBox="1"/>
          <p:nvPr>
            <p:ph type="title"/>
          </p:nvPr>
        </p:nvSpPr>
        <p:spPr>
          <a:xfrm>
            <a:off x="1414921" y="1704996"/>
            <a:ext cx="6389491" cy="261415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200" lIns="457200" spcFirstLastPara="1" rIns="822950" wrap="square" tIns="4572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6600"/>
              </a:buClr>
              <a:buSzPts val="5000"/>
              <a:buFont typeface="Trebuchet MS"/>
              <a:buNone/>
              <a:defRPr sz="5000">
                <a:solidFill>
                  <a:srgbClr val="FF660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5"/>
          <p:cNvSpPr txBox="1"/>
          <p:nvPr>
            <p:ph idx="1" type="body"/>
          </p:nvPr>
        </p:nvSpPr>
        <p:spPr>
          <a:xfrm>
            <a:off x="1" y="4903740"/>
            <a:ext cx="7804412" cy="79406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182875" lIns="274300" spcFirstLastPara="1" rIns="365750" wrap="square" tIns="274300">
            <a:spAutoFit/>
          </a:bodyPr>
          <a:lstStyle>
            <a:lvl1pPr indent="-228600" lvl="0" marL="4572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  <a:defRPr b="1" i="0" sz="2400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1" name="Google Shape;21;p5"/>
          <p:cNvSpPr/>
          <p:nvPr/>
        </p:nvSpPr>
        <p:spPr>
          <a:xfrm rot="5400000">
            <a:off x="1045669" y="1301072"/>
            <a:ext cx="481012" cy="481012"/>
          </a:xfrm>
          <a:prstGeom prst="corner">
            <a:avLst>
              <a:gd fmla="val 15545" name="adj1"/>
              <a:gd fmla="val 14740" name="adj2"/>
            </a:avLst>
          </a:prstGeom>
          <a:solidFill>
            <a:srgbClr val="FF66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22;p5"/>
          <p:cNvSpPr/>
          <p:nvPr/>
        </p:nvSpPr>
        <p:spPr>
          <a:xfrm rot="-5400000">
            <a:off x="7563906" y="4078648"/>
            <a:ext cx="481012" cy="481012"/>
          </a:xfrm>
          <a:prstGeom prst="corner">
            <a:avLst>
              <a:gd fmla="val 15545" name="adj1"/>
              <a:gd fmla="val 14740" name="adj2"/>
            </a:avLst>
          </a:prstGeom>
          <a:solidFill>
            <a:srgbClr val="FF66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" name="Google Shape;23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41482" y="5906530"/>
            <a:ext cx="3605551" cy="7511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24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55596" y="-23751"/>
            <a:ext cx="3866283" cy="30918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showMasterSp="0" type="vertTx">
  <p:cSld name="VERTICAL_TEXT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4"/>
          <p:cNvSpPr txBox="1"/>
          <p:nvPr>
            <p:ph type="title"/>
          </p:nvPr>
        </p:nvSpPr>
        <p:spPr>
          <a:xfrm>
            <a:off x="1" y="393222"/>
            <a:ext cx="10051675" cy="958058"/>
          </a:xfrm>
          <a:prstGeom prst="rect">
            <a:avLst/>
          </a:prstGeom>
          <a:noFill/>
          <a:ln>
            <a:noFill/>
          </a:ln>
        </p:spPr>
        <p:txBody>
          <a:bodyPr anchorCtr="0" anchor="ctr" bIns="274300" lIns="1188700" spcFirstLastPara="1" rIns="91425" wrap="square" tIns="2743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14"/>
          <p:cNvSpPr txBox="1"/>
          <p:nvPr>
            <p:ph idx="1" type="body"/>
          </p:nvPr>
        </p:nvSpPr>
        <p:spPr>
          <a:xfrm rot="5400000">
            <a:off x="2928750" y="-264926"/>
            <a:ext cx="5032375" cy="92134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274300" spcFirstLastPara="1" rIns="91425" wrap="square" tIns="2743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▪"/>
              <a:defRPr/>
            </a:lvl1pPr>
            <a:lvl2pPr indent="-3429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  <a:defRPr/>
            </a:lvl2pPr>
            <a:lvl3pPr indent="-3429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  <a:defRPr/>
            </a:lvl3pPr>
            <a:lvl4pPr indent="-3429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  <a:defRPr/>
            </a:lvl4pPr>
            <a:lvl5pPr indent="-3429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6" name="Google Shape;96;p14"/>
          <p:cNvSpPr txBox="1"/>
          <p:nvPr>
            <p:ph idx="12" type="sldNum"/>
          </p:nvPr>
        </p:nvSpPr>
        <p:spPr>
          <a:xfrm rot="5400000">
            <a:off x="-86212" y="5972177"/>
            <a:ext cx="99284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97" name="Google Shape;97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5400000">
            <a:off x="-370188" y="2443438"/>
            <a:ext cx="1560791" cy="3251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/>
          <p:nvPr/>
        </p:nvSpPr>
        <p:spPr>
          <a:xfrm>
            <a:off x="0" y="501543"/>
            <a:ext cx="4772025" cy="144039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15"/>
          <p:cNvSpPr txBox="1"/>
          <p:nvPr>
            <p:ph type="title"/>
          </p:nvPr>
        </p:nvSpPr>
        <p:spPr>
          <a:xfrm>
            <a:off x="-264160" y="501543"/>
            <a:ext cx="5036185" cy="1440394"/>
          </a:xfrm>
          <a:prstGeom prst="rect">
            <a:avLst/>
          </a:prstGeom>
          <a:noFill/>
          <a:ln>
            <a:noFill/>
          </a:ln>
        </p:spPr>
        <p:txBody>
          <a:bodyPr anchorCtr="0" anchor="ctr" bIns="274300" lIns="1188700" spcFirstLastPara="1" rIns="640075" wrap="square" tIns="27430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rebuchet MS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15"/>
          <p:cNvSpPr txBox="1"/>
          <p:nvPr>
            <p:ph idx="1" type="body"/>
          </p:nvPr>
        </p:nvSpPr>
        <p:spPr>
          <a:xfrm>
            <a:off x="5183188" y="501543"/>
            <a:ext cx="6172200" cy="535950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274300" spcFirstLastPara="1" rIns="91425" wrap="square" tIns="36575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3200"/>
              <a:buChar char="▪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800"/>
              <a:buChar char="▪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400"/>
              <a:buChar char="▪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000"/>
              <a:buChar char="▪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000"/>
              <a:buChar char="▪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102" name="Google Shape;102;p15"/>
          <p:cNvSpPr txBox="1"/>
          <p:nvPr>
            <p:ph idx="2" type="body"/>
          </p:nvPr>
        </p:nvSpPr>
        <p:spPr>
          <a:xfrm>
            <a:off x="839788" y="2326340"/>
            <a:ext cx="3932237" cy="354264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274300" spcFirstLastPara="1" rIns="91425" wrap="square" tIns="2743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03" name="Google Shape;103;p15"/>
          <p:cNvSpPr txBox="1"/>
          <p:nvPr>
            <p:ph idx="12" type="sldNum"/>
          </p:nvPr>
        </p:nvSpPr>
        <p:spPr>
          <a:xfrm>
            <a:off x="208428" y="6297297"/>
            <a:ext cx="99284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4" name="Google Shape;104;p15"/>
          <p:cNvSpPr/>
          <p:nvPr/>
        </p:nvSpPr>
        <p:spPr>
          <a:xfrm rot="-5400000">
            <a:off x="4035909" y="1710858"/>
            <a:ext cx="481012" cy="481012"/>
          </a:xfrm>
          <a:prstGeom prst="corner">
            <a:avLst>
              <a:gd fmla="val 15545" name="adj1"/>
              <a:gd fmla="val 14740" name="adj2"/>
            </a:avLst>
          </a:prstGeom>
          <a:solidFill>
            <a:srgbClr val="FF66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15"/>
          <p:cNvSpPr txBox="1"/>
          <p:nvPr/>
        </p:nvSpPr>
        <p:spPr>
          <a:xfrm>
            <a:off x="3931920" y="-1087120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6" name="Google Shape;106;p15"/>
          <p:cNvCxnSpPr/>
          <p:nvPr/>
        </p:nvCxnSpPr>
        <p:spPr>
          <a:xfrm>
            <a:off x="4958080" y="426720"/>
            <a:ext cx="0" cy="5601637"/>
          </a:xfrm>
          <a:prstGeom prst="straightConnector1">
            <a:avLst/>
          </a:prstGeom>
          <a:noFill/>
          <a:ln cap="flat" cmpd="sng" w="12700">
            <a:solidFill>
              <a:srgbClr val="FF6600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 type="obj">
  <p:cSld name="OBJEC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oogle Shape;26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 rot="5400000">
            <a:off x="9403741" y="-381118"/>
            <a:ext cx="2452312" cy="3166737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6"/>
          <p:cNvSpPr/>
          <p:nvPr/>
        </p:nvSpPr>
        <p:spPr>
          <a:xfrm>
            <a:off x="1201269" y="1969995"/>
            <a:ext cx="9869280" cy="437268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28;p6"/>
          <p:cNvSpPr txBox="1"/>
          <p:nvPr>
            <p:ph type="title"/>
          </p:nvPr>
        </p:nvSpPr>
        <p:spPr>
          <a:xfrm>
            <a:off x="1" y="439252"/>
            <a:ext cx="10993119" cy="1107996"/>
          </a:xfrm>
          <a:prstGeom prst="rect">
            <a:avLst/>
          </a:prstGeom>
          <a:noFill/>
          <a:ln>
            <a:noFill/>
          </a:ln>
        </p:spPr>
        <p:txBody>
          <a:bodyPr anchorCtr="0" anchor="ctr" bIns="274300" lIns="1188700" spcFirstLastPara="1" rIns="274300" wrap="square" tIns="2743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Trebuchet MS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6"/>
          <p:cNvSpPr txBox="1"/>
          <p:nvPr>
            <p:ph idx="12" type="sldNum"/>
          </p:nvPr>
        </p:nvSpPr>
        <p:spPr>
          <a:xfrm>
            <a:off x="208428" y="6297297"/>
            <a:ext cx="99284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0" name="Google Shape;30;p6"/>
          <p:cNvSpPr txBox="1"/>
          <p:nvPr>
            <p:ph idx="1" type="body"/>
          </p:nvPr>
        </p:nvSpPr>
        <p:spPr>
          <a:xfrm>
            <a:off x="1203515" y="1969995"/>
            <a:ext cx="9664993" cy="43726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274300" spcFirstLastPara="1" rIns="365750" wrap="square" tIns="2743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▪"/>
              <a:defRPr/>
            </a:lvl1pPr>
            <a:lvl2pPr indent="-3429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  <a:defRPr/>
            </a:lvl2pPr>
            <a:lvl3pPr indent="-3429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  <a:defRPr/>
            </a:lvl3pPr>
            <a:lvl4pPr indent="-3429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  <a:defRPr/>
            </a:lvl4pPr>
            <a:lvl5pPr indent="-3429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cxnSp>
        <p:nvCxnSpPr>
          <p:cNvPr id="31" name="Google Shape;31;p6"/>
          <p:cNvCxnSpPr/>
          <p:nvPr/>
        </p:nvCxnSpPr>
        <p:spPr>
          <a:xfrm>
            <a:off x="0" y="6342682"/>
            <a:ext cx="1201269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32" name="Google Shape;32;p6"/>
          <p:cNvSpPr/>
          <p:nvPr/>
        </p:nvSpPr>
        <p:spPr>
          <a:xfrm rot="5400000">
            <a:off x="639706" y="287451"/>
            <a:ext cx="481012" cy="481012"/>
          </a:xfrm>
          <a:prstGeom prst="corner">
            <a:avLst>
              <a:gd fmla="val 15545" name="adj1"/>
              <a:gd fmla="val 14740" name="adj2"/>
            </a:avLst>
          </a:prstGeom>
          <a:solidFill>
            <a:srgbClr val="FF66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33;p6"/>
          <p:cNvSpPr/>
          <p:nvPr/>
        </p:nvSpPr>
        <p:spPr>
          <a:xfrm>
            <a:off x="0" y="-1707"/>
            <a:ext cx="539827" cy="6869016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-72615" r="-72615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4" name="Google Shape;34;p6"/>
          <p:cNvCxnSpPr/>
          <p:nvPr/>
        </p:nvCxnSpPr>
        <p:spPr>
          <a:xfrm flipH="1">
            <a:off x="10071179" y="6276977"/>
            <a:ext cx="297332" cy="405168"/>
          </a:xfrm>
          <a:prstGeom prst="straightConnector1">
            <a:avLst/>
          </a:prstGeom>
          <a:noFill/>
          <a:ln cap="flat" cmpd="sng" w="9525">
            <a:solidFill>
              <a:srgbClr val="FF6600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35" name="Google Shape;35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386242" y="6332522"/>
            <a:ext cx="1560791" cy="3251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/>
          <p:nvPr/>
        </p:nvSpPr>
        <p:spPr>
          <a:xfrm>
            <a:off x="900540" y="0"/>
            <a:ext cx="9981863" cy="184912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Google Shape;38;p7"/>
          <p:cNvSpPr/>
          <p:nvPr/>
        </p:nvSpPr>
        <p:spPr>
          <a:xfrm>
            <a:off x="843432" y="2113280"/>
            <a:ext cx="10170008" cy="474472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9" name="Google Shape;39;p7"/>
          <p:cNvPicPr preferRelativeResize="0"/>
          <p:nvPr/>
        </p:nvPicPr>
        <p:blipFill rotWithShape="1">
          <a:blip r:embed="rId2">
            <a:alphaModFix amt="37000"/>
          </a:blip>
          <a:srcRect b="32719" l="48729" r="-46171" t="-2"/>
          <a:stretch/>
        </p:blipFill>
        <p:spPr>
          <a:xfrm flipH="1">
            <a:off x="6406887" y="2823827"/>
            <a:ext cx="5858111" cy="4044719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7"/>
          <p:cNvSpPr/>
          <p:nvPr/>
        </p:nvSpPr>
        <p:spPr>
          <a:xfrm>
            <a:off x="853440" y="2194560"/>
            <a:ext cx="10005060" cy="4663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" name="Google Shape;41;p7"/>
          <p:cNvSpPr txBox="1"/>
          <p:nvPr>
            <p:ph idx="1" type="subTitle"/>
          </p:nvPr>
        </p:nvSpPr>
        <p:spPr>
          <a:xfrm>
            <a:off x="867335" y="2191871"/>
            <a:ext cx="9991165" cy="4680697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457200" spcFirstLastPara="1" rIns="365750" wrap="square" tIns="182875">
            <a:noAutofit/>
          </a:bodyPr>
          <a:lstStyle>
            <a:lvl1pPr lv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42" name="Google Shape;42;p7"/>
          <p:cNvSpPr txBox="1"/>
          <p:nvPr>
            <p:ph type="ctrTitle"/>
          </p:nvPr>
        </p:nvSpPr>
        <p:spPr>
          <a:xfrm>
            <a:off x="0" y="513756"/>
            <a:ext cx="10986247" cy="1080296"/>
          </a:xfrm>
          <a:prstGeom prst="rect">
            <a:avLst/>
          </a:prstGeom>
          <a:noFill/>
          <a:ln>
            <a:noFill/>
          </a:ln>
        </p:spPr>
        <p:txBody>
          <a:bodyPr anchorCtr="0" anchor="ctr" bIns="274300" lIns="1280150" spcFirstLastPara="1" rIns="365750" wrap="square" tIns="2743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Trebuchet MS"/>
              <a:buNone/>
              <a:defRPr sz="3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43" name="Google Shape;43;p7"/>
          <p:cNvPicPr preferRelativeResize="0"/>
          <p:nvPr/>
        </p:nvPicPr>
        <p:blipFill rotWithShape="1">
          <a:blip r:embed="rId3">
            <a:alphaModFix amt="28000"/>
          </a:blip>
          <a:srcRect b="54889" l="48730" r="-48730" t="-2"/>
          <a:stretch/>
        </p:blipFill>
        <p:spPr>
          <a:xfrm>
            <a:off x="0" y="5149188"/>
            <a:ext cx="3820160" cy="172338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7"/>
          <p:cNvSpPr txBox="1"/>
          <p:nvPr>
            <p:ph idx="12" type="sldNum"/>
          </p:nvPr>
        </p:nvSpPr>
        <p:spPr>
          <a:xfrm>
            <a:off x="208428" y="6297297"/>
            <a:ext cx="99284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5" name="Google Shape;45;p7"/>
          <p:cNvSpPr/>
          <p:nvPr/>
        </p:nvSpPr>
        <p:spPr>
          <a:xfrm rot="5400000">
            <a:off x="639706" y="287451"/>
            <a:ext cx="481012" cy="481012"/>
          </a:xfrm>
          <a:prstGeom prst="corner">
            <a:avLst>
              <a:gd fmla="val 15545" name="adj1"/>
              <a:gd fmla="val 14740" name="adj2"/>
            </a:avLst>
          </a:prstGeom>
          <a:solidFill>
            <a:srgbClr val="FF66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6" name="Google Shape;46;p7"/>
          <p:cNvCxnSpPr/>
          <p:nvPr/>
        </p:nvCxnSpPr>
        <p:spPr>
          <a:xfrm>
            <a:off x="0" y="6342682"/>
            <a:ext cx="1201269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47" name="Google Shape;47;p7"/>
          <p:cNvCxnSpPr/>
          <p:nvPr/>
        </p:nvCxnSpPr>
        <p:spPr>
          <a:xfrm flipH="1">
            <a:off x="10071179" y="6276977"/>
            <a:ext cx="297332" cy="405168"/>
          </a:xfrm>
          <a:prstGeom prst="straightConnector1">
            <a:avLst/>
          </a:prstGeom>
          <a:noFill/>
          <a:ln cap="flat" cmpd="sng" w="9525">
            <a:solidFill>
              <a:srgbClr val="FF6600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48" name="Google Shape;48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386242" y="6332522"/>
            <a:ext cx="1560791" cy="325165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7"/>
          <p:cNvSpPr/>
          <p:nvPr/>
        </p:nvSpPr>
        <p:spPr>
          <a:xfrm>
            <a:off x="0" y="0"/>
            <a:ext cx="539827" cy="6869016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-72615" r="-72615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/>
          <p:nvPr/>
        </p:nvSpPr>
        <p:spPr>
          <a:xfrm>
            <a:off x="838200" y="302211"/>
            <a:ext cx="9981863" cy="171704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" name="Google Shape;52;p8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274300" spcFirstLastPara="1" rIns="91425" wrap="square" tIns="2743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▪"/>
              <a:defRPr/>
            </a:lvl1pPr>
            <a:lvl2pPr indent="-3429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  <a:defRPr/>
            </a:lvl2pPr>
            <a:lvl3pPr indent="-3429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  <a:defRPr/>
            </a:lvl3pPr>
            <a:lvl4pPr indent="-3429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  <a:defRPr/>
            </a:lvl4pPr>
            <a:lvl5pPr indent="-3429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274300" spcFirstLastPara="1" rIns="91425" wrap="square" tIns="2743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▪"/>
              <a:defRPr/>
            </a:lvl1pPr>
            <a:lvl2pPr indent="-3429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  <a:defRPr/>
            </a:lvl2pPr>
            <a:lvl3pPr indent="-3429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  <a:defRPr/>
            </a:lvl3pPr>
            <a:lvl4pPr indent="-3429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  <a:defRPr/>
            </a:lvl4pPr>
            <a:lvl5pPr indent="-3429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" name="Google Shape;54;p8"/>
          <p:cNvSpPr txBox="1"/>
          <p:nvPr>
            <p:ph idx="12" type="sldNum"/>
          </p:nvPr>
        </p:nvSpPr>
        <p:spPr>
          <a:xfrm>
            <a:off x="208428" y="6297297"/>
            <a:ext cx="99284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5" name="Google Shape;55;p8"/>
          <p:cNvSpPr/>
          <p:nvPr/>
        </p:nvSpPr>
        <p:spPr>
          <a:xfrm>
            <a:off x="704848" y="1161018"/>
            <a:ext cx="481012" cy="481012"/>
          </a:xfrm>
          <a:prstGeom prst="corner">
            <a:avLst>
              <a:gd fmla="val 15545" name="adj1"/>
              <a:gd fmla="val 14740" name="adj2"/>
            </a:avLst>
          </a:prstGeom>
          <a:solidFill>
            <a:srgbClr val="FF66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" name="Google Shape;56;p8"/>
          <p:cNvSpPr txBox="1"/>
          <p:nvPr>
            <p:ph type="title"/>
          </p:nvPr>
        </p:nvSpPr>
        <p:spPr>
          <a:xfrm>
            <a:off x="838200" y="446209"/>
            <a:ext cx="10517188" cy="1163395"/>
          </a:xfrm>
          <a:prstGeom prst="rect">
            <a:avLst/>
          </a:prstGeom>
          <a:noFill/>
          <a:ln>
            <a:noFill/>
          </a:ln>
        </p:spPr>
        <p:txBody>
          <a:bodyPr anchorCtr="0" anchor="ctr" bIns="274300" lIns="1188700" spcFirstLastPara="1" rIns="548625" wrap="square" tIns="27430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Trebuchet MS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8"/>
          <p:cNvSpPr/>
          <p:nvPr/>
        </p:nvSpPr>
        <p:spPr>
          <a:xfrm rot="10800000">
            <a:off x="11012706" y="302211"/>
            <a:ext cx="481012" cy="481012"/>
          </a:xfrm>
          <a:prstGeom prst="corner">
            <a:avLst>
              <a:gd fmla="val 15545" name="adj1"/>
              <a:gd fmla="val 14740" name="adj2"/>
            </a:avLst>
          </a:prstGeom>
          <a:solidFill>
            <a:srgbClr val="FF66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/>
          <p:nvPr>
            <p:ph type="title"/>
          </p:nvPr>
        </p:nvSpPr>
        <p:spPr>
          <a:xfrm>
            <a:off x="0" y="446209"/>
            <a:ext cx="11355388" cy="1163395"/>
          </a:xfrm>
          <a:prstGeom prst="rect">
            <a:avLst/>
          </a:prstGeom>
          <a:noFill/>
          <a:ln>
            <a:noFill/>
          </a:ln>
        </p:spPr>
        <p:txBody>
          <a:bodyPr anchorCtr="0" anchor="ctr" bIns="274300" lIns="1188700" spcFirstLastPara="1" rIns="548625" wrap="square" tIns="27430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Trebuchet MS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274300" spcFirstLastPara="1" rIns="91425" wrap="square" tIns="2743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1" name="Google Shape;61;p9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274300" spcFirstLastPara="1" rIns="91425" wrap="square" tIns="2743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▪"/>
              <a:defRPr/>
            </a:lvl1pPr>
            <a:lvl2pPr indent="-3429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  <a:defRPr/>
            </a:lvl2pPr>
            <a:lvl3pPr indent="-3429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  <a:defRPr/>
            </a:lvl3pPr>
            <a:lvl4pPr indent="-3429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  <a:defRPr/>
            </a:lvl4pPr>
            <a:lvl5pPr indent="-3429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2" name="Google Shape;62;p9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274300" spcFirstLastPara="1" rIns="91425" wrap="square" tIns="2743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3" name="Google Shape;63;p9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274300" spcFirstLastPara="1" rIns="91425" wrap="square" tIns="2743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▪"/>
              <a:defRPr/>
            </a:lvl1pPr>
            <a:lvl2pPr indent="-3429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  <a:defRPr/>
            </a:lvl2pPr>
            <a:lvl3pPr indent="-3429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  <a:defRPr/>
            </a:lvl3pPr>
            <a:lvl4pPr indent="-3429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  <a:defRPr/>
            </a:lvl4pPr>
            <a:lvl5pPr indent="-3429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2" type="sldNum"/>
          </p:nvPr>
        </p:nvSpPr>
        <p:spPr>
          <a:xfrm>
            <a:off x="208428" y="6297297"/>
            <a:ext cx="99284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5" name="Google Shape;65;p9"/>
          <p:cNvSpPr/>
          <p:nvPr/>
        </p:nvSpPr>
        <p:spPr>
          <a:xfrm rot="10800000">
            <a:off x="11012706" y="302211"/>
            <a:ext cx="481012" cy="481012"/>
          </a:xfrm>
          <a:prstGeom prst="corner">
            <a:avLst>
              <a:gd fmla="val 15545" name="adj1"/>
              <a:gd fmla="val 14740" name="adj2"/>
            </a:avLst>
          </a:prstGeom>
          <a:solidFill>
            <a:srgbClr val="FF66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6" name="Google Shape;66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 rot="10800000">
            <a:off x="-29308" y="-23446"/>
            <a:ext cx="3263900" cy="8855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6424860" y="4283241"/>
            <a:ext cx="6304550" cy="2586791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-36095" y="-36235"/>
            <a:ext cx="2905291" cy="3091803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0"/>
          <p:cNvSpPr/>
          <p:nvPr/>
        </p:nvSpPr>
        <p:spPr>
          <a:xfrm>
            <a:off x="-274319" y="436517"/>
            <a:ext cx="9794240" cy="1097214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Google Shape;71;p10"/>
          <p:cNvSpPr/>
          <p:nvPr/>
        </p:nvSpPr>
        <p:spPr>
          <a:xfrm>
            <a:off x="1046480" y="2092960"/>
            <a:ext cx="9005196" cy="4765040"/>
          </a:xfrm>
          <a:prstGeom prst="rect">
            <a:avLst/>
          </a:prstGeom>
          <a:solidFill>
            <a:schemeClr val="lt1">
              <a:alpha val="71764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208428" y="6297297"/>
            <a:ext cx="99284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3" name="Google Shape;73;p10"/>
          <p:cNvSpPr txBox="1"/>
          <p:nvPr>
            <p:ph type="title"/>
          </p:nvPr>
        </p:nvSpPr>
        <p:spPr>
          <a:xfrm>
            <a:off x="0" y="446209"/>
            <a:ext cx="11355388" cy="1163395"/>
          </a:xfrm>
          <a:prstGeom prst="rect">
            <a:avLst/>
          </a:prstGeom>
          <a:noFill/>
          <a:ln>
            <a:noFill/>
          </a:ln>
        </p:spPr>
        <p:txBody>
          <a:bodyPr anchorCtr="0" anchor="ctr" bIns="274300" lIns="1188700" spcFirstLastPara="1" rIns="548625" wrap="square" tIns="27430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Trebuchet MS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0"/>
          <p:cNvSpPr/>
          <p:nvPr/>
        </p:nvSpPr>
        <p:spPr>
          <a:xfrm rot="10800000">
            <a:off x="11012706" y="302211"/>
            <a:ext cx="481012" cy="481012"/>
          </a:xfrm>
          <a:prstGeom prst="corner">
            <a:avLst>
              <a:gd fmla="val 15545" name="adj1"/>
              <a:gd fmla="val 14740" name="adj2"/>
            </a:avLst>
          </a:prstGeom>
          <a:solidFill>
            <a:srgbClr val="FF66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1"/>
          <p:cNvSpPr/>
          <p:nvPr/>
        </p:nvSpPr>
        <p:spPr>
          <a:xfrm>
            <a:off x="838200" y="0"/>
            <a:ext cx="10515600" cy="645396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" name="Google Shape;77;p11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74300" lIns="1188700" spcFirstLastPara="1" rIns="91425" wrap="square" tIns="2743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274300" spcFirstLastPara="1" rIns="91425" wrap="square" tIns="2743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▪"/>
              <a:defRPr/>
            </a:lvl1pPr>
            <a:lvl2pPr indent="-3429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  <a:defRPr/>
            </a:lvl2pPr>
            <a:lvl3pPr indent="-3429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  <a:defRPr/>
            </a:lvl3pPr>
            <a:lvl4pPr indent="-3429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  <a:defRPr/>
            </a:lvl4pPr>
            <a:lvl5pPr indent="-3429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 rot="5400000">
            <a:off x="-86212" y="5497980"/>
            <a:ext cx="99284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80" name="Google Shape;80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5400000">
            <a:off x="-370188" y="982938"/>
            <a:ext cx="1560791" cy="3251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2"/>
          <p:cNvSpPr txBox="1"/>
          <p:nvPr>
            <p:ph idx="12" type="sldNum"/>
          </p:nvPr>
        </p:nvSpPr>
        <p:spPr>
          <a:xfrm>
            <a:off x="208428" y="6297297"/>
            <a:ext cx="992841" cy="3041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3" name="Google Shape;83;p12"/>
          <p:cNvSpPr/>
          <p:nvPr/>
        </p:nvSpPr>
        <p:spPr>
          <a:xfrm>
            <a:off x="314960" y="356237"/>
            <a:ext cx="11602720" cy="567610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" name="Google Shape;84;p12"/>
          <p:cNvSpPr/>
          <p:nvPr/>
        </p:nvSpPr>
        <p:spPr>
          <a:xfrm flipH="1" rot="5400000">
            <a:off x="464342" y="5683807"/>
            <a:ext cx="481012" cy="481012"/>
          </a:xfrm>
          <a:prstGeom prst="corner">
            <a:avLst>
              <a:gd fmla="val 15545" name="adj1"/>
              <a:gd fmla="val 14740" name="adj2"/>
            </a:avLst>
          </a:prstGeom>
          <a:solidFill>
            <a:srgbClr val="FF66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85;p12"/>
          <p:cNvSpPr/>
          <p:nvPr/>
        </p:nvSpPr>
        <p:spPr>
          <a:xfrm flipH="1" rot="-5400000">
            <a:off x="11270774" y="223759"/>
            <a:ext cx="481012" cy="481012"/>
          </a:xfrm>
          <a:prstGeom prst="corner">
            <a:avLst>
              <a:gd fmla="val 15545" name="adj1"/>
              <a:gd fmla="val 14740" name="adj2"/>
            </a:avLst>
          </a:prstGeom>
          <a:solidFill>
            <a:srgbClr val="FF66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type="title"/>
          </p:nvPr>
        </p:nvSpPr>
        <p:spPr>
          <a:xfrm>
            <a:off x="0" y="426719"/>
            <a:ext cx="4772025" cy="1605781"/>
          </a:xfrm>
          <a:prstGeom prst="rect">
            <a:avLst/>
          </a:prstGeom>
          <a:noFill/>
          <a:ln>
            <a:noFill/>
          </a:ln>
        </p:spPr>
        <p:txBody>
          <a:bodyPr anchorCtr="0" anchor="b" bIns="274300" lIns="1188700" spcFirstLastPara="1" rIns="640075" wrap="square" tIns="27430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rebuchet MS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13"/>
          <p:cNvSpPr/>
          <p:nvPr>
            <p:ph idx="2" type="pic"/>
          </p:nvPr>
        </p:nvSpPr>
        <p:spPr>
          <a:xfrm>
            <a:off x="5183188" y="426721"/>
            <a:ext cx="6172200" cy="543433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274300" spcFirstLastPara="1" rIns="91425" wrap="square" tIns="2743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6600"/>
              </a:buClr>
              <a:buSzPts val="3200"/>
              <a:buFont typeface="Noto Sans Symbols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6600"/>
              </a:buClr>
              <a:buSzPts val="2800"/>
              <a:buFont typeface="Noto Sans Symbols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6600"/>
              </a:buClr>
              <a:buSzPts val="2400"/>
              <a:buFont typeface="Noto Sans Symbols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6600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6600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" name="Google Shape;89;p13"/>
          <p:cNvSpPr txBox="1"/>
          <p:nvPr>
            <p:ph idx="1" type="body"/>
          </p:nvPr>
        </p:nvSpPr>
        <p:spPr>
          <a:xfrm>
            <a:off x="839788" y="2460810"/>
            <a:ext cx="3932237" cy="340817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274300" spcFirstLastPara="1" rIns="91425" wrap="square" tIns="2743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90" name="Google Shape;90;p13"/>
          <p:cNvSpPr txBox="1"/>
          <p:nvPr>
            <p:ph idx="12" type="sldNum"/>
          </p:nvPr>
        </p:nvSpPr>
        <p:spPr>
          <a:xfrm>
            <a:off x="208428" y="6297297"/>
            <a:ext cx="99284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1" name="Google Shape;91;p13"/>
          <p:cNvSpPr/>
          <p:nvPr/>
        </p:nvSpPr>
        <p:spPr>
          <a:xfrm rot="-5400000">
            <a:off x="4035909" y="1710858"/>
            <a:ext cx="481012" cy="481012"/>
          </a:xfrm>
          <a:prstGeom prst="corner">
            <a:avLst>
              <a:gd fmla="val 15545" name="adj1"/>
              <a:gd fmla="val 14740" name="adj2"/>
            </a:avLst>
          </a:prstGeom>
          <a:solidFill>
            <a:srgbClr val="FF66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2" name="Google Shape;92;p13"/>
          <p:cNvCxnSpPr/>
          <p:nvPr/>
        </p:nvCxnSpPr>
        <p:spPr>
          <a:xfrm>
            <a:off x="4958080" y="426720"/>
            <a:ext cx="0" cy="5601637"/>
          </a:xfrm>
          <a:prstGeom prst="straightConnector1">
            <a:avLst/>
          </a:prstGeom>
          <a:noFill/>
          <a:ln cap="flat" cmpd="sng" w="12700">
            <a:solidFill>
              <a:srgbClr val="FF6600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0.xml"/><Relationship Id="rId1" Type="http://schemas.openxmlformats.org/officeDocument/2006/relationships/image" Target="../media/image1.pn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"/>
          <p:cNvSpPr txBox="1"/>
          <p:nvPr>
            <p:ph idx="1" type="body"/>
          </p:nvPr>
        </p:nvSpPr>
        <p:spPr>
          <a:xfrm>
            <a:off x="838199" y="1825625"/>
            <a:ext cx="9213477" cy="50323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274300" spcFirstLastPara="1" rIns="91425" wrap="square" tIns="2743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6600"/>
              </a:buClr>
              <a:buSzPts val="2800"/>
              <a:buFont typeface="Noto Sans Symbols"/>
              <a:buChar char="▪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6600"/>
              </a:buClr>
              <a:buSzPts val="2400"/>
              <a:buFont typeface="Noto Sans Symbols"/>
              <a:buChar char="▪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6600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6600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6600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" name="Google Shape;11;p4"/>
          <p:cNvSpPr txBox="1"/>
          <p:nvPr>
            <p:ph type="title"/>
          </p:nvPr>
        </p:nvSpPr>
        <p:spPr>
          <a:xfrm>
            <a:off x="1" y="393222"/>
            <a:ext cx="10051675" cy="958058"/>
          </a:xfrm>
          <a:prstGeom prst="rect">
            <a:avLst/>
          </a:prstGeom>
          <a:noFill/>
          <a:ln>
            <a:noFill/>
          </a:ln>
        </p:spPr>
        <p:txBody>
          <a:bodyPr anchorCtr="0" anchor="ctr" bIns="274300" lIns="1188700" spcFirstLastPara="1" rIns="91425" wrap="square" tIns="2743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Trebuchet MS"/>
              <a:buNone/>
              <a:defRPr b="0" i="1" sz="4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2" name="Google Shape;12;p4"/>
          <p:cNvSpPr txBox="1"/>
          <p:nvPr>
            <p:ph idx="12" type="sldNum"/>
          </p:nvPr>
        </p:nvSpPr>
        <p:spPr>
          <a:xfrm>
            <a:off x="208428" y="6297297"/>
            <a:ext cx="99284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3" name="Google Shape;13;p4"/>
          <p:cNvCxnSpPr/>
          <p:nvPr/>
        </p:nvCxnSpPr>
        <p:spPr>
          <a:xfrm flipH="1">
            <a:off x="10071179" y="6276977"/>
            <a:ext cx="297332" cy="405168"/>
          </a:xfrm>
          <a:prstGeom prst="straightConnector1">
            <a:avLst/>
          </a:prstGeom>
          <a:noFill/>
          <a:ln cap="flat" cmpd="sng" w="9525">
            <a:solidFill>
              <a:srgbClr val="FF66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4" name="Google Shape;14;p4"/>
          <p:cNvCxnSpPr/>
          <p:nvPr/>
        </p:nvCxnSpPr>
        <p:spPr>
          <a:xfrm>
            <a:off x="0" y="6342682"/>
            <a:ext cx="1201269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dash"/>
            <a:miter lim="800000"/>
            <a:headEnd len="sm" w="sm" type="none"/>
            <a:tailEnd len="sm" w="sm" type="none"/>
          </a:ln>
        </p:spPr>
      </p:cxnSp>
      <p:pic>
        <p:nvPicPr>
          <p:cNvPr id="15" name="Google Shape;15;p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10386242" y="6332522"/>
            <a:ext cx="1560791" cy="325165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4"/>
          <p:cNvSpPr/>
          <p:nvPr/>
        </p:nvSpPr>
        <p:spPr>
          <a:xfrm>
            <a:off x="0" y="0"/>
            <a:ext cx="539827" cy="6869016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-72615" r="-72615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png"/><Relationship Id="rId4" Type="http://schemas.openxmlformats.org/officeDocument/2006/relationships/image" Target="../media/image1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1.png"/><Relationship Id="rId4" Type="http://schemas.openxmlformats.org/officeDocument/2006/relationships/image" Target="../media/image2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ds4biomed.tech/" TargetMode="External"/><Relationship Id="rId4" Type="http://schemas.openxmlformats.org/officeDocument/2006/relationships/image" Target="../media/image2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www.jdtrat.com/packages/shinysurveys/" TargetMode="External"/><Relationship Id="rId4" Type="http://schemas.openxmlformats.org/officeDocument/2006/relationships/hyperlink" Target="https://github.com/rstudio-education/gradethis" TargetMode="External"/><Relationship Id="rId5" Type="http://schemas.openxmlformats.org/officeDocument/2006/relationships/hyperlink" Target="https://datasciencebox.org/" TargetMode="External"/><Relationship Id="rId6" Type="http://schemas.openxmlformats.org/officeDocument/2006/relationships/image" Target="../media/image25.gif"/><Relationship Id="rId7" Type="http://schemas.openxmlformats.org/officeDocument/2006/relationships/image" Target="../media/image2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1.png"/></Relationships>
</file>

<file path=ppt/slides/_rels/slide28.xml.rels><?xml version="1.0" encoding="UTF-8" standalone="yes"?><Relationships xmlns="http://schemas.openxmlformats.org/package/2006/relationships"><Relationship Id="rId20" Type="http://schemas.openxmlformats.org/officeDocument/2006/relationships/hyperlink" Target="https://doi.org/10.5281/zenodo.1043533" TargetMode="External"/><Relationship Id="rId22" Type="http://schemas.openxmlformats.org/officeDocument/2006/relationships/hyperlink" Target="https://doi.org/10.5281/zenodo.1039944" TargetMode="External"/><Relationship Id="rId21" Type="http://schemas.openxmlformats.org/officeDocument/2006/relationships/hyperlink" Target="https://doi.org/10.5281/zenodo.1039944" TargetMode="External"/><Relationship Id="rId24" Type="http://schemas.openxmlformats.org/officeDocument/2006/relationships/hyperlink" Target="https://doi.org/10.5281/zenodo.3728205" TargetMode="External"/><Relationship Id="rId23" Type="http://schemas.openxmlformats.org/officeDocument/2006/relationships/hyperlink" Target="https://doi.org/10.5281/zenodo.3728205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s://www.ama-assn.org/education/accelerating-change-medical-education" TargetMode="External"/><Relationship Id="rId4" Type="http://schemas.openxmlformats.org/officeDocument/2006/relationships/hyperlink" Target="https://www.ama-assn.org/education/accelerating-change-medical-education" TargetMode="External"/><Relationship Id="rId9" Type="http://schemas.openxmlformats.org/officeDocument/2006/relationships/hyperlink" Target="https://doi.org/10.1073/pnas.1705783114" TargetMode="External"/><Relationship Id="rId26" Type="http://schemas.openxmlformats.org/officeDocument/2006/relationships/hyperlink" Target="https://doi.org/10.5281/zenodo.1325464" TargetMode="External"/><Relationship Id="rId25" Type="http://schemas.openxmlformats.org/officeDocument/2006/relationships/hyperlink" Target="https://doi.org/10.5281/zenodo.1325464" TargetMode="External"/><Relationship Id="rId5" Type="http://schemas.openxmlformats.org/officeDocument/2006/relationships/hyperlink" Target="https://community.jmp.com/t5/JMP-Blog/Principal-components-or-factor-analysis/ba-p/38347" TargetMode="External"/><Relationship Id="rId6" Type="http://schemas.openxmlformats.org/officeDocument/2006/relationships/hyperlink" Target="https://community.jmp.com/t5/JMP-Blog/Principal-components-or-factor-analysis/ba-p/38347" TargetMode="External"/><Relationship Id="rId7" Type="http://schemas.openxmlformats.org/officeDocument/2006/relationships/hyperlink" Target="http://login.ezproxy.lib.vt.edu/login?url=http://search.ebscohost.com/login.aspx?direct=true&amp;db=a9h&amp;AN=124144283&amp;scope=site" TargetMode="External"/><Relationship Id="rId8" Type="http://schemas.openxmlformats.org/officeDocument/2006/relationships/hyperlink" Target="http://login.ezproxy.lib.vt.edu/login?url=http://search.ebscohost.com/login.aspx?direct=true&amp;db=a9h&amp;AN=124144283&amp;scope=site" TargetMode="External"/><Relationship Id="rId11" Type="http://schemas.openxmlformats.org/officeDocument/2006/relationships/hyperlink" Target="https://js4ds.org/" TargetMode="External"/><Relationship Id="rId10" Type="http://schemas.openxmlformats.org/officeDocument/2006/relationships/hyperlink" Target="https://doi.org/10.1073/pnas.1705783114" TargetMode="External"/><Relationship Id="rId13" Type="http://schemas.openxmlformats.org/officeDocument/2006/relationships/hyperlink" Target="https://smile.amazon.com/Learning-Pandas-Library-Munging-Analysis/dp/153359824X/ref=sr_1_1?dchild=1&amp;keywords=Learning+the+Pandas+Library&amp;qid=1613551948&amp;sr=8-1" TargetMode="External"/><Relationship Id="rId12" Type="http://schemas.openxmlformats.org/officeDocument/2006/relationships/hyperlink" Target="https://js4ds.org/" TargetMode="External"/><Relationship Id="rId15" Type="http://schemas.openxmlformats.org/officeDocument/2006/relationships/hyperlink" Target="https://doi.org/10.5281/zenodo.165858" TargetMode="External"/><Relationship Id="rId14" Type="http://schemas.openxmlformats.org/officeDocument/2006/relationships/hyperlink" Target="https://smile.amazon.com/Learning-Pandas-Library-Munging-Analysis/dp/153359824X/ref=sr_1_1?dchild=1&amp;keywords=Learning+the+Pandas+Library&amp;qid=1613551948&amp;sr=8-1" TargetMode="External"/><Relationship Id="rId17" Type="http://schemas.openxmlformats.org/officeDocument/2006/relationships/hyperlink" Target="https://doi.org/10.5281/zenodo.1402200" TargetMode="External"/><Relationship Id="rId16" Type="http://schemas.openxmlformats.org/officeDocument/2006/relationships/hyperlink" Target="https://doi.org/10.5281/zenodo.165858" TargetMode="External"/><Relationship Id="rId19" Type="http://schemas.openxmlformats.org/officeDocument/2006/relationships/hyperlink" Target="https://doi.org/10.5281/zenodo.1043533" TargetMode="External"/><Relationship Id="rId18" Type="http://schemas.openxmlformats.org/officeDocument/2006/relationships/hyperlink" Target="https://doi.org/10.5281/zenodo.1402200" TargetMode="External"/></Relationships>
</file>

<file path=ppt/slides/_rels/slide29.xml.rels><?xml version="1.0" encoding="UTF-8" standalone="yes"?><Relationships xmlns="http://schemas.openxmlformats.org/package/2006/relationships"><Relationship Id="rId20" Type="http://schemas.openxmlformats.org/officeDocument/2006/relationships/hyperlink" Target="https://r4ds.had.co.nz/" TargetMode="External"/><Relationship Id="rId22" Type="http://schemas.openxmlformats.org/officeDocument/2006/relationships/hyperlink" Target="http://software-carpentry.org//blog/2017/12/response-null-effects.html" TargetMode="External"/><Relationship Id="rId21" Type="http://schemas.openxmlformats.org/officeDocument/2006/relationships/hyperlink" Target="http://software-carpentry.org//blog/2017/12/response-null-effects.html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s://doi.org/10.5281/zenodo.57571" TargetMode="External"/><Relationship Id="rId4" Type="http://schemas.openxmlformats.org/officeDocument/2006/relationships/hyperlink" Target="https://doi.org/10.5281/zenodo.57571" TargetMode="External"/><Relationship Id="rId9" Type="http://schemas.openxmlformats.org/officeDocument/2006/relationships/hyperlink" Target="https://www.oreilly.com/library/view/python-for-data/9781449323592/" TargetMode="External"/><Relationship Id="rId5" Type="http://schemas.openxmlformats.org/officeDocument/2006/relationships/hyperlink" Target="https://doi.org/10.1080/00031305.2019.1668849" TargetMode="External"/><Relationship Id="rId6" Type="http://schemas.openxmlformats.org/officeDocument/2006/relationships/hyperlink" Target="https://doi.org/10.1080/00031305.2019.1668849" TargetMode="External"/><Relationship Id="rId7" Type="http://schemas.openxmlformats.org/officeDocument/2006/relationships/hyperlink" Target="https://doi.org/10.1016/j.patter.2021.100206" TargetMode="External"/><Relationship Id="rId8" Type="http://schemas.openxmlformats.org/officeDocument/2006/relationships/hyperlink" Target="https://doi.org/10.1016/j.patter.2021.100206" TargetMode="External"/><Relationship Id="rId11" Type="http://schemas.openxmlformats.org/officeDocument/2006/relationships/hyperlink" Target="https://commonfund.nih.gov/bd2k" TargetMode="External"/><Relationship Id="rId10" Type="http://schemas.openxmlformats.org/officeDocument/2006/relationships/hyperlink" Target="https://www.oreilly.com/library/view/python-for-data/9781449323592/" TargetMode="External"/><Relationship Id="rId13" Type="http://schemas.openxmlformats.org/officeDocument/2006/relationships/hyperlink" Target="https://datascience.nih.gov/nih-strategic-plan-data-science" TargetMode="External"/><Relationship Id="rId12" Type="http://schemas.openxmlformats.org/officeDocument/2006/relationships/hyperlink" Target="https://commonfund.nih.gov/bd2k" TargetMode="External"/><Relationship Id="rId15" Type="http://schemas.openxmlformats.org/officeDocument/2006/relationships/hyperlink" Target="https://doi.org/10.1111/exsy.12130" TargetMode="External"/><Relationship Id="rId14" Type="http://schemas.openxmlformats.org/officeDocument/2006/relationships/hyperlink" Target="https://datascience.nih.gov/nih-strategic-plan-data-science" TargetMode="External"/><Relationship Id="rId17" Type="http://schemas.openxmlformats.org/officeDocument/2006/relationships/hyperlink" Target="https://stats.idre.ucla.edu/spss/seminars/introduction-to-factor-analysis/" TargetMode="External"/><Relationship Id="rId16" Type="http://schemas.openxmlformats.org/officeDocument/2006/relationships/hyperlink" Target="https://doi.org/10.1111/exsy.12130" TargetMode="External"/><Relationship Id="rId19" Type="http://schemas.openxmlformats.org/officeDocument/2006/relationships/hyperlink" Target="https://r4ds.had.co.nz/" TargetMode="External"/><Relationship Id="rId18" Type="http://schemas.openxmlformats.org/officeDocument/2006/relationships/hyperlink" Target="https://stats.idre.ucla.edu/spss/seminars/introduction-to-factor-analysis/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hyperlink" Target="https://homepage.univie.ac.at/robin.ristl/samplesize.php?test=wilcoxon" TargetMode="External"/><Relationship Id="rId4" Type="http://schemas.openxmlformats.org/officeDocument/2006/relationships/image" Target="../media/image26.png"/><Relationship Id="rId5" Type="http://schemas.openxmlformats.org/officeDocument/2006/relationships/image" Target="../media/image27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7.png"/><Relationship Id="rId4" Type="http://schemas.openxmlformats.org/officeDocument/2006/relationships/image" Target="../media/image49.png"/><Relationship Id="rId5" Type="http://schemas.openxmlformats.org/officeDocument/2006/relationships/image" Target="../media/image48.png"/><Relationship Id="rId6" Type="http://schemas.openxmlformats.org/officeDocument/2006/relationships/image" Target="../media/image46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9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3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0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2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5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4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6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9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37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hyperlink" Target="https://dmice.ohsu.edu/bd2k/topics.html" TargetMode="External"/><Relationship Id="rId4" Type="http://schemas.openxmlformats.org/officeDocument/2006/relationships/image" Target="../media/image38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43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42.png"/><Relationship Id="rId4" Type="http://schemas.openxmlformats.org/officeDocument/2006/relationships/image" Target="../media/image44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40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6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"/>
          <p:cNvSpPr txBox="1"/>
          <p:nvPr>
            <p:ph type="title"/>
          </p:nvPr>
        </p:nvSpPr>
        <p:spPr>
          <a:xfrm>
            <a:off x="940825" y="1356700"/>
            <a:ext cx="11251200" cy="261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200" lIns="457200" spcFirstLastPara="1" rIns="822950" wrap="square" tIns="4572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6600"/>
              </a:buClr>
              <a:buSzPct val="100000"/>
              <a:buFont typeface="Trebuchet MS"/>
              <a:buNone/>
            </a:pPr>
            <a:r>
              <a:rPr lang="en-US"/>
              <a:t>A Pedagogical Approach to Create and Assess Domain Specific Data Science Learning Materials in the Biomedical Sciences</a:t>
            </a:r>
            <a:endParaRPr/>
          </a:p>
        </p:txBody>
      </p:sp>
      <p:sp>
        <p:nvSpPr>
          <p:cNvPr id="113" name="Google Shape;113;p1"/>
          <p:cNvSpPr txBox="1"/>
          <p:nvPr>
            <p:ph idx="1" type="body"/>
          </p:nvPr>
        </p:nvSpPr>
        <p:spPr>
          <a:xfrm>
            <a:off x="1" y="4903740"/>
            <a:ext cx="7804500" cy="960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182875" lIns="274300" spcFirstLastPara="1" rIns="365750" wrap="square" tIns="274300">
            <a:sp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Preliminary Exam for Daniel Chen</a:t>
            </a:r>
            <a:endParaRPr/>
          </a:p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1200"/>
              <a:t>February 19, 2021</a:t>
            </a:r>
            <a:endParaRPr sz="12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bd4c05f551_0_105"/>
          <p:cNvSpPr txBox="1"/>
          <p:nvPr>
            <p:ph type="title"/>
          </p:nvPr>
        </p:nvSpPr>
        <p:spPr>
          <a:xfrm>
            <a:off x="1" y="439252"/>
            <a:ext cx="10993200" cy="1107900"/>
          </a:xfrm>
          <a:prstGeom prst="rect">
            <a:avLst/>
          </a:prstGeom>
        </p:spPr>
        <p:txBody>
          <a:bodyPr anchorCtr="0" anchor="ctr" bIns="274300" lIns="1188700" spcFirstLastPara="1" rIns="274300" wrap="square" tIns="2743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NIH Biomedical Research</a:t>
            </a:r>
            <a:endParaRPr/>
          </a:p>
        </p:txBody>
      </p:sp>
      <p:sp>
        <p:nvSpPr>
          <p:cNvPr id="201" name="Google Shape;201;gbd4c05f551_0_105"/>
          <p:cNvSpPr txBox="1"/>
          <p:nvPr>
            <p:ph idx="12" type="sldNum"/>
          </p:nvPr>
        </p:nvSpPr>
        <p:spPr>
          <a:xfrm>
            <a:off x="208428" y="6297297"/>
            <a:ext cx="9927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2" name="Google Shape;202;gbd4c05f551_0_105"/>
          <p:cNvSpPr txBox="1"/>
          <p:nvPr>
            <p:ph idx="1" type="body"/>
          </p:nvPr>
        </p:nvSpPr>
        <p:spPr>
          <a:xfrm>
            <a:off x="1203515" y="1969995"/>
            <a:ext cx="9665100" cy="4372800"/>
          </a:xfrm>
          <a:prstGeom prst="rect">
            <a:avLst/>
          </a:prstGeom>
        </p:spPr>
        <p:txBody>
          <a:bodyPr anchorCtr="0" anchor="t" bIns="45700" lIns="274300" spcFirstLastPara="1" rIns="365750" wrap="square" tIns="274300">
            <a:norm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Support substantial quantities of biomedical data and metadata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Data is highly distributed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Accomplished by small groups of researchers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Variety</a:t>
            </a:r>
            <a:r>
              <a:rPr lang="en-US"/>
              <a:t> of formats lead to complications in cleaning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▪"/>
            </a:pPr>
            <a:r>
              <a:rPr b="1" lang="en-US"/>
              <a:t>Develop a research workforce</a:t>
            </a:r>
            <a:endParaRPr b="1"/>
          </a:p>
        </p:txBody>
      </p:sp>
      <p:sp>
        <p:nvSpPr>
          <p:cNvPr id="203" name="Google Shape;203;gbd4c05f551_0_105"/>
          <p:cNvSpPr txBox="1"/>
          <p:nvPr/>
        </p:nvSpPr>
        <p:spPr>
          <a:xfrm>
            <a:off x="7973725" y="6342800"/>
            <a:ext cx="2424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None/>
            </a:pPr>
            <a:r>
              <a:rPr lang="en-US" sz="1000">
                <a:solidFill>
                  <a:schemeClr val="dk1"/>
                </a:solidFill>
              </a:rPr>
              <a:t>(National Institutes of Health, 2020)</a:t>
            </a:r>
            <a:endParaRPr sz="1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bd4c05f551_0_112"/>
          <p:cNvSpPr txBox="1"/>
          <p:nvPr>
            <p:ph type="title"/>
          </p:nvPr>
        </p:nvSpPr>
        <p:spPr>
          <a:xfrm>
            <a:off x="1" y="439252"/>
            <a:ext cx="10993200" cy="1107900"/>
          </a:xfrm>
          <a:prstGeom prst="rect">
            <a:avLst/>
          </a:prstGeom>
        </p:spPr>
        <p:txBody>
          <a:bodyPr anchorCtr="0" anchor="ctr" bIns="274300" lIns="1188700" spcFirstLastPara="1" rIns="274300" wrap="square" tIns="2743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NIH The Big Data to Knowledge (BD2K)</a:t>
            </a:r>
            <a:endParaRPr/>
          </a:p>
        </p:txBody>
      </p:sp>
      <p:sp>
        <p:nvSpPr>
          <p:cNvPr id="210" name="Google Shape;210;gbd4c05f551_0_112"/>
          <p:cNvSpPr txBox="1"/>
          <p:nvPr>
            <p:ph idx="12" type="sldNum"/>
          </p:nvPr>
        </p:nvSpPr>
        <p:spPr>
          <a:xfrm>
            <a:off x="208428" y="6297297"/>
            <a:ext cx="9927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1" name="Google Shape;211;gbd4c05f551_0_112"/>
          <p:cNvSpPr txBox="1"/>
          <p:nvPr>
            <p:ph idx="1" type="body"/>
          </p:nvPr>
        </p:nvSpPr>
        <p:spPr>
          <a:xfrm>
            <a:off x="1203525" y="1970000"/>
            <a:ext cx="6128700" cy="4372800"/>
          </a:xfrm>
          <a:prstGeom prst="rect">
            <a:avLst/>
          </a:prstGeom>
        </p:spPr>
        <p:txBody>
          <a:bodyPr anchorCtr="0" anchor="t" bIns="45700" lIns="274300" spcFirstLastPara="1" rIns="365750" wrap="square" tIns="274300">
            <a:norm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2013 - 2018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N</a:t>
            </a:r>
            <a:r>
              <a:rPr lang="en-US"/>
              <a:t>arrow the gap in biomedical data science skills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Train and educate workforce on analytical skills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Main issues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Not maintained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No programming component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Not focused around data literacy</a:t>
            </a:r>
            <a:endParaRPr/>
          </a:p>
        </p:txBody>
      </p:sp>
      <p:sp>
        <p:nvSpPr>
          <p:cNvPr id="212" name="Google Shape;212;gbd4c05f551_0_112"/>
          <p:cNvSpPr txBox="1"/>
          <p:nvPr/>
        </p:nvSpPr>
        <p:spPr>
          <a:xfrm>
            <a:off x="7973725" y="6342800"/>
            <a:ext cx="2424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None/>
            </a:pPr>
            <a:r>
              <a:rPr lang="en-US" sz="1000">
                <a:solidFill>
                  <a:schemeClr val="dk1"/>
                </a:solidFill>
              </a:rPr>
              <a:t>(Dunn and Bourne, 2017;</a:t>
            </a:r>
            <a:br>
              <a:rPr lang="en-US" sz="1000">
                <a:solidFill>
                  <a:schemeClr val="dk1"/>
                </a:solidFill>
              </a:rPr>
            </a:br>
            <a:r>
              <a:rPr lang="en-US" sz="1000">
                <a:solidFill>
                  <a:schemeClr val="dk1"/>
                </a:solidFill>
              </a:rPr>
              <a:t>National Institutes of Health, 2013)</a:t>
            </a:r>
            <a:endParaRPr sz="1000">
              <a:solidFill>
                <a:schemeClr val="dk1"/>
              </a:solidFill>
            </a:endParaRPr>
          </a:p>
        </p:txBody>
      </p:sp>
      <p:pic>
        <p:nvPicPr>
          <p:cNvPr descr="BD2K Achievements Infographic" id="213" name="Google Shape;213;gbd4c05f551_0_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99386" y="1547150"/>
            <a:ext cx="4239889" cy="475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bd4c05f551_0_144"/>
          <p:cNvSpPr txBox="1"/>
          <p:nvPr>
            <p:ph type="title"/>
          </p:nvPr>
        </p:nvSpPr>
        <p:spPr>
          <a:xfrm>
            <a:off x="1" y="439252"/>
            <a:ext cx="10993200" cy="1107900"/>
          </a:xfrm>
          <a:prstGeom prst="rect">
            <a:avLst/>
          </a:prstGeom>
        </p:spPr>
        <p:txBody>
          <a:bodyPr anchorCtr="0" anchor="ctr" bIns="274300" lIns="1188700" spcFirstLastPara="1" rIns="274300" wrap="square" tIns="2743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Computer Science Education</a:t>
            </a:r>
            <a:endParaRPr/>
          </a:p>
        </p:txBody>
      </p:sp>
      <p:sp>
        <p:nvSpPr>
          <p:cNvPr id="220" name="Google Shape;220;gbd4c05f551_0_144"/>
          <p:cNvSpPr txBox="1"/>
          <p:nvPr>
            <p:ph idx="12" type="sldNum"/>
          </p:nvPr>
        </p:nvSpPr>
        <p:spPr>
          <a:xfrm>
            <a:off x="208428" y="6297297"/>
            <a:ext cx="9927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1" name="Google Shape;221;gbd4c05f551_0_144"/>
          <p:cNvSpPr txBox="1"/>
          <p:nvPr>
            <p:ph idx="1" type="body"/>
          </p:nvPr>
        </p:nvSpPr>
        <p:spPr>
          <a:xfrm>
            <a:off x="1203515" y="1969995"/>
            <a:ext cx="9665100" cy="4372800"/>
          </a:xfrm>
          <a:prstGeom prst="rect">
            <a:avLst/>
          </a:prstGeom>
        </p:spPr>
        <p:txBody>
          <a:bodyPr anchorCtr="0" anchor="t" bIns="45700" lIns="274300" spcFirstLastPara="1" rIns="365750" wrap="square" tIns="274300">
            <a:norm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Adjacent to our goals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ACM / IEEE </a:t>
            </a:r>
            <a:r>
              <a:rPr lang="en-US"/>
              <a:t>curriculum</a:t>
            </a:r>
            <a:r>
              <a:rPr lang="en-US"/>
              <a:t> recommendations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Computer engineering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Computer Science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Information System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Information Technology and Software Engineering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Difference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“DataFrame” objects are not standard computer science data structures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bd4c05f551_0_154"/>
          <p:cNvSpPr txBox="1"/>
          <p:nvPr>
            <p:ph type="title"/>
          </p:nvPr>
        </p:nvSpPr>
        <p:spPr>
          <a:xfrm>
            <a:off x="1" y="439252"/>
            <a:ext cx="10993200" cy="1107900"/>
          </a:xfrm>
          <a:prstGeom prst="rect">
            <a:avLst/>
          </a:prstGeom>
        </p:spPr>
        <p:txBody>
          <a:bodyPr anchorCtr="0" anchor="ctr" bIns="274300" lIns="1188700" spcFirstLastPara="1" rIns="274300" wrap="square" tIns="2743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 Carpentry</a:t>
            </a:r>
            <a:endParaRPr/>
          </a:p>
        </p:txBody>
      </p:sp>
      <p:sp>
        <p:nvSpPr>
          <p:cNvPr id="228" name="Google Shape;228;gbd4c05f551_0_154"/>
          <p:cNvSpPr txBox="1"/>
          <p:nvPr>
            <p:ph idx="12" type="sldNum"/>
          </p:nvPr>
        </p:nvSpPr>
        <p:spPr>
          <a:xfrm>
            <a:off x="208428" y="6297297"/>
            <a:ext cx="9927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9" name="Google Shape;229;gbd4c05f551_0_154"/>
          <p:cNvSpPr txBox="1"/>
          <p:nvPr>
            <p:ph idx="1" type="body"/>
          </p:nvPr>
        </p:nvSpPr>
        <p:spPr>
          <a:xfrm>
            <a:off x="1203525" y="1970000"/>
            <a:ext cx="9665100" cy="1227600"/>
          </a:xfrm>
          <a:prstGeom prst="rect">
            <a:avLst/>
          </a:prstGeom>
        </p:spPr>
        <p:txBody>
          <a:bodyPr anchorCtr="0" anchor="t" bIns="45700" lIns="274300" spcFirstLastPara="1" rIns="365750" wrap="square" tIns="2743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i="1" lang="en-US"/>
              <a:t>"Fundamental data skills needed to conduct research..."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60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gbd4c05f551_0_154"/>
          <p:cNvSpPr txBox="1"/>
          <p:nvPr/>
        </p:nvSpPr>
        <p:spPr>
          <a:xfrm>
            <a:off x="1201125" y="2797400"/>
            <a:ext cx="4456500" cy="36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u="sng"/>
              <a:t>Core Curriculum Materials</a:t>
            </a:r>
            <a:endParaRPr b="1" u="sng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Ecology curriculum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	Genomics curriculum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	Social Sciences curriculum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	Geospatial data curriculum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u="sng">
                <a:solidFill>
                  <a:schemeClr val="dk1"/>
                </a:solidFill>
              </a:rPr>
              <a:t>Under development / consideration</a:t>
            </a:r>
            <a:endParaRPr b="1" u="sng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	Image Processing curriculum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	Economics curriculum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	Astronomy curriculum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	Digital humanities curriculum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	Other curricula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gbd4c05f551_0_154"/>
          <p:cNvSpPr txBox="1"/>
          <p:nvPr/>
        </p:nvSpPr>
        <p:spPr>
          <a:xfrm>
            <a:off x="5657625" y="2797400"/>
            <a:ext cx="54147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u="sng"/>
              <a:t>Community Developed Lessons</a:t>
            </a:r>
            <a:endParaRPr b="1" u="sng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	Carpentries Incubator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	Carpentries Lab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	</a:t>
            </a:r>
            <a:r>
              <a:rPr b="1" lang="en-US"/>
              <a:t>Data Science For Practicing Clinicians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There still is a need:</a:t>
            </a:r>
            <a:endParaRPr b="1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-US">
                <a:solidFill>
                  <a:schemeClr val="dk1"/>
                </a:solidFill>
              </a:rPr>
              <a:t>Carpentries Instructor class at the Network of the National Library of Medicine (</a:t>
            </a:r>
            <a:r>
              <a:rPr b="1" lang="en-US">
                <a:solidFill>
                  <a:schemeClr val="dk1"/>
                </a:solidFill>
              </a:rPr>
              <a:t>NNLM</a:t>
            </a:r>
            <a:r>
              <a:rPr lang="en-US">
                <a:solidFill>
                  <a:schemeClr val="dk1"/>
                </a:solidFill>
              </a:rPr>
              <a:t>) March 2 - 5, 2021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-US">
                <a:solidFill>
                  <a:schemeClr val="dk1"/>
                </a:solidFill>
              </a:rPr>
              <a:t>Leverage the community to build a community to </a:t>
            </a:r>
            <a:r>
              <a:rPr b="1" lang="en-US">
                <a:solidFill>
                  <a:schemeClr val="dk1"/>
                </a:solidFill>
              </a:rPr>
              <a:t>maintain</a:t>
            </a:r>
            <a:endParaRPr b="1">
              <a:solidFill>
                <a:schemeClr val="dk1"/>
              </a:solidFill>
            </a:endParaRPr>
          </a:p>
        </p:txBody>
      </p:sp>
      <p:pic>
        <p:nvPicPr>
          <p:cNvPr descr="Image result for carpentries logo" id="232" name="Google Shape;232;gbd4c05f551_0_1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69500" y="368325"/>
            <a:ext cx="2827551" cy="12497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bd4c05f551_0_175"/>
          <p:cNvSpPr txBox="1"/>
          <p:nvPr>
            <p:ph type="title"/>
          </p:nvPr>
        </p:nvSpPr>
        <p:spPr>
          <a:xfrm>
            <a:off x="1" y="439252"/>
            <a:ext cx="10993200" cy="1107900"/>
          </a:xfrm>
          <a:prstGeom prst="rect">
            <a:avLst/>
          </a:prstGeom>
        </p:spPr>
        <p:txBody>
          <a:bodyPr anchorCtr="0" anchor="ctr" bIns="274300" lIns="1188700" spcFirstLastPara="1" rIns="274300" wrap="square" tIns="2743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Who Are Our Learners?</a:t>
            </a:r>
            <a:endParaRPr/>
          </a:p>
        </p:txBody>
      </p:sp>
      <p:sp>
        <p:nvSpPr>
          <p:cNvPr id="239" name="Google Shape;239;gbd4c05f551_0_175"/>
          <p:cNvSpPr txBox="1"/>
          <p:nvPr>
            <p:ph idx="12" type="sldNum"/>
          </p:nvPr>
        </p:nvSpPr>
        <p:spPr>
          <a:xfrm>
            <a:off x="208428" y="6297297"/>
            <a:ext cx="9927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0" name="Google Shape;240;gbd4c05f551_0_175"/>
          <p:cNvSpPr txBox="1"/>
          <p:nvPr>
            <p:ph idx="1" type="body"/>
          </p:nvPr>
        </p:nvSpPr>
        <p:spPr>
          <a:xfrm>
            <a:off x="1201125" y="1547150"/>
            <a:ext cx="9665100" cy="1808100"/>
          </a:xfrm>
          <a:prstGeom prst="rect">
            <a:avLst/>
          </a:prstGeom>
        </p:spPr>
        <p:txBody>
          <a:bodyPr anchorCtr="0" anchor="t" bIns="45700" lIns="274300" spcFirstLastPara="1" rIns="365750" wrap="square" tIns="274300">
            <a:norm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AMA has a movement to change the medical curriculum </a:t>
            </a:r>
            <a:r>
              <a:rPr lang="en-US" sz="1000"/>
              <a:t>(American Medical Association, 2021)</a:t>
            </a:r>
            <a:endParaRPr sz="10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What do we know about their prior knowledge?</a:t>
            </a:r>
            <a:br>
              <a:rPr lang="en-US"/>
            </a:br>
            <a:r>
              <a:rPr lang="en-US" sz="1000"/>
              <a:t>(Ambrose et al., 2010; Koch and Wilson, 2016; Wilson, 2019)</a:t>
            </a:r>
            <a:endParaRPr/>
          </a:p>
        </p:txBody>
      </p:sp>
      <p:pic>
        <p:nvPicPr>
          <p:cNvPr id="241" name="Google Shape;241;gbd4c05f551_0_1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7385" y="3948010"/>
            <a:ext cx="4148375" cy="2495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gbd4c05f551_0_1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42023" y="4018225"/>
            <a:ext cx="4043227" cy="2354800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gbd4c05f551_0_175"/>
          <p:cNvSpPr txBox="1"/>
          <p:nvPr/>
        </p:nvSpPr>
        <p:spPr>
          <a:xfrm>
            <a:off x="1987138" y="3397100"/>
            <a:ext cx="3509400" cy="5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6600"/>
              </a:buClr>
              <a:buSzPts val="1800"/>
              <a:buFont typeface="Noto Sans Symbols"/>
              <a:buChar char="▪"/>
            </a:pPr>
            <a:r>
              <a:rPr lang="en-US" sz="2400">
                <a:solidFill>
                  <a:schemeClr val="dk1"/>
                </a:solidFill>
              </a:rPr>
              <a:t>Concept maps </a:t>
            </a:r>
            <a:r>
              <a:rPr lang="en-US" sz="1000">
                <a:solidFill>
                  <a:schemeClr val="dk1"/>
                </a:solidFill>
              </a:rPr>
              <a:t>(Wilson, 2019)</a:t>
            </a:r>
            <a:endParaRPr/>
          </a:p>
        </p:txBody>
      </p:sp>
      <p:sp>
        <p:nvSpPr>
          <p:cNvPr id="244" name="Google Shape;244;gbd4c05f551_0_175"/>
          <p:cNvSpPr txBox="1"/>
          <p:nvPr/>
        </p:nvSpPr>
        <p:spPr>
          <a:xfrm>
            <a:off x="5816025" y="3397100"/>
            <a:ext cx="5095200" cy="6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6600"/>
              </a:buClr>
              <a:buSzPts val="1800"/>
              <a:buFont typeface="Noto Sans Symbols"/>
              <a:buChar char="▪"/>
            </a:pPr>
            <a:r>
              <a:rPr lang="en-US" sz="2400">
                <a:solidFill>
                  <a:schemeClr val="dk1"/>
                </a:solidFill>
              </a:rPr>
              <a:t>Dreyfus model of skill acquisition</a:t>
            </a:r>
            <a:br>
              <a:rPr lang="en-US" sz="2400">
                <a:solidFill>
                  <a:schemeClr val="dk1"/>
                </a:solidFill>
              </a:rPr>
            </a:br>
            <a:r>
              <a:rPr lang="en-US" sz="1000">
                <a:solidFill>
                  <a:schemeClr val="dk1"/>
                </a:solidFill>
              </a:rPr>
              <a:t>(Koch and Wilson, 2016; Dreyfus and Dreyfus, 1980)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bd4c05f551_0_190"/>
          <p:cNvSpPr txBox="1"/>
          <p:nvPr>
            <p:ph type="title"/>
          </p:nvPr>
        </p:nvSpPr>
        <p:spPr>
          <a:xfrm>
            <a:off x="1" y="439252"/>
            <a:ext cx="10993200" cy="1107900"/>
          </a:xfrm>
          <a:prstGeom prst="rect">
            <a:avLst/>
          </a:prstGeom>
        </p:spPr>
        <p:txBody>
          <a:bodyPr anchorCtr="0" anchor="ctr" bIns="274300" lIns="1188700" spcFirstLastPara="1" rIns="274300" wrap="square" tIns="2743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How to Identify Our Learners?</a:t>
            </a:r>
            <a:endParaRPr/>
          </a:p>
        </p:txBody>
      </p:sp>
      <p:sp>
        <p:nvSpPr>
          <p:cNvPr id="251" name="Google Shape;251;gbd4c05f551_0_190"/>
          <p:cNvSpPr txBox="1"/>
          <p:nvPr>
            <p:ph idx="12" type="sldNum"/>
          </p:nvPr>
        </p:nvSpPr>
        <p:spPr>
          <a:xfrm>
            <a:off x="208428" y="6297297"/>
            <a:ext cx="9927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52" name="Google Shape;252;gbd4c05f551_0_190"/>
          <p:cNvSpPr txBox="1"/>
          <p:nvPr>
            <p:ph idx="1" type="body"/>
          </p:nvPr>
        </p:nvSpPr>
        <p:spPr>
          <a:xfrm>
            <a:off x="1203515" y="1969995"/>
            <a:ext cx="9665100" cy="4372800"/>
          </a:xfrm>
          <a:prstGeom prst="rect">
            <a:avLst/>
          </a:prstGeom>
        </p:spPr>
        <p:txBody>
          <a:bodyPr anchorCtr="0" anchor="t" bIns="45700" lIns="274300" spcFirstLastPara="1" rIns="365750" wrap="square" tIns="274300">
            <a:norm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Assessment tools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Create learner personas</a:t>
            </a:r>
            <a:endParaRPr/>
          </a:p>
        </p:txBody>
      </p:sp>
      <p:pic>
        <p:nvPicPr>
          <p:cNvPr id="253" name="Google Shape;253;gbd4c05f551_0_1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1375" y="3297774"/>
            <a:ext cx="7329251" cy="2999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bd4c05f551_0_202"/>
          <p:cNvSpPr txBox="1"/>
          <p:nvPr>
            <p:ph type="title"/>
          </p:nvPr>
        </p:nvSpPr>
        <p:spPr>
          <a:xfrm>
            <a:off x="1" y="439252"/>
            <a:ext cx="10993200" cy="1107900"/>
          </a:xfrm>
          <a:prstGeom prst="rect">
            <a:avLst/>
          </a:prstGeom>
        </p:spPr>
        <p:txBody>
          <a:bodyPr anchorCtr="0" anchor="ctr" bIns="274300" lIns="1188700" spcFirstLastPara="1" rIns="274300" wrap="square" tIns="2743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Are the Materials Effective?</a:t>
            </a:r>
            <a:endParaRPr/>
          </a:p>
        </p:txBody>
      </p:sp>
      <p:sp>
        <p:nvSpPr>
          <p:cNvPr id="260" name="Google Shape;260;gbd4c05f551_0_202"/>
          <p:cNvSpPr txBox="1"/>
          <p:nvPr>
            <p:ph idx="12" type="sldNum"/>
          </p:nvPr>
        </p:nvSpPr>
        <p:spPr>
          <a:xfrm>
            <a:off x="208428" y="6297297"/>
            <a:ext cx="9927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61" name="Google Shape;261;gbd4c05f551_0_202"/>
          <p:cNvSpPr txBox="1"/>
          <p:nvPr>
            <p:ph idx="1" type="body"/>
          </p:nvPr>
        </p:nvSpPr>
        <p:spPr>
          <a:xfrm>
            <a:off x="1203515" y="1969995"/>
            <a:ext cx="9665100" cy="4372800"/>
          </a:xfrm>
          <a:prstGeom prst="rect">
            <a:avLst/>
          </a:prstGeom>
        </p:spPr>
        <p:txBody>
          <a:bodyPr anchorCtr="0" anchor="t" bIns="45700" lIns="274300" spcFirstLastPara="1" rIns="365750" wrap="square" tIns="274300">
            <a:norm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Create the materials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Test </a:t>
            </a:r>
            <a:r>
              <a:rPr lang="en-US"/>
              <a:t>retest</a:t>
            </a:r>
            <a:r>
              <a:rPr lang="en-US"/>
              <a:t> design</a:t>
            </a:r>
            <a:endParaRPr sz="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Pre, post, and long-term survey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Workshop not classroom setting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US">
                <a:extLst>
                  <a:ext uri="http://customooxmlschemas.google.com/">
                    <go:slidesCustomData xmlns:go="http://customooxmlschemas.google.com/" textRoundtripDataId="0"/>
                  </a:ext>
                </a:extLst>
              </a:rPr>
              <a:t>Assessment needs to be more flexible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Questions need to be broken down for learners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Ask about confidence not objective assessment</a:t>
            </a:r>
            <a:endParaRPr/>
          </a:p>
        </p:txBody>
      </p:sp>
      <p:sp>
        <p:nvSpPr>
          <p:cNvPr id="262" name="Google Shape;262;gbd4c05f551_0_202"/>
          <p:cNvSpPr txBox="1"/>
          <p:nvPr/>
        </p:nvSpPr>
        <p:spPr>
          <a:xfrm>
            <a:off x="2118600" y="6366900"/>
            <a:ext cx="79548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None/>
            </a:pPr>
            <a:r>
              <a:rPr lang="en-US" sz="800">
                <a:solidFill>
                  <a:schemeClr val="dk1"/>
                </a:solidFill>
              </a:rPr>
              <a:t>(K. Jordan, 2016, 2018; K. Jordan et al., 2018; K. L. Jordan, Marwick, Duckles, et al., 2017; K. L. Jordan, Marwick, Weaver, et al., 2017; K. L. Jordan and Michonneau, 2020)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bd4c05f551_0_214"/>
          <p:cNvSpPr txBox="1"/>
          <p:nvPr>
            <p:ph type="title"/>
          </p:nvPr>
        </p:nvSpPr>
        <p:spPr>
          <a:xfrm>
            <a:off x="1" y="439252"/>
            <a:ext cx="10993200" cy="1107900"/>
          </a:xfrm>
          <a:prstGeom prst="rect">
            <a:avLst/>
          </a:prstGeom>
        </p:spPr>
        <p:txBody>
          <a:bodyPr anchorCtr="0" anchor="ctr" bIns="274300" lIns="1188700" spcFirstLastPara="1" rIns="274300" wrap="square" tIns="2743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Tie in Computer Science Pedagogy</a:t>
            </a:r>
            <a:endParaRPr/>
          </a:p>
        </p:txBody>
      </p:sp>
      <p:sp>
        <p:nvSpPr>
          <p:cNvPr id="269" name="Google Shape;269;gbd4c05f551_0_214"/>
          <p:cNvSpPr txBox="1"/>
          <p:nvPr>
            <p:ph idx="12" type="sldNum"/>
          </p:nvPr>
        </p:nvSpPr>
        <p:spPr>
          <a:xfrm>
            <a:off x="208428" y="6297297"/>
            <a:ext cx="9927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70" name="Google Shape;270;gbd4c05f551_0_214"/>
          <p:cNvSpPr txBox="1"/>
          <p:nvPr>
            <p:ph idx="1" type="body"/>
          </p:nvPr>
        </p:nvSpPr>
        <p:spPr>
          <a:xfrm>
            <a:off x="1203515" y="1969995"/>
            <a:ext cx="9665100" cy="4372800"/>
          </a:xfrm>
          <a:prstGeom prst="rect">
            <a:avLst/>
          </a:prstGeom>
        </p:spPr>
        <p:txBody>
          <a:bodyPr anchorCtr="0" anchor="t" bIns="45700" lIns="274300" spcFirstLastPara="1" rIns="365750" wrap="square" tIns="274300">
            <a:norm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The topics and ordering are not the same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The teaching </a:t>
            </a:r>
            <a:r>
              <a:rPr lang="en-US"/>
              <a:t>methodology</a:t>
            </a:r>
            <a:r>
              <a:rPr lang="en-US"/>
              <a:t> applies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Backwards-design testing of assessment question types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Faded example</a:t>
            </a:r>
            <a:r>
              <a:rPr lang="en-US"/>
              <a:t>s (will add Parson’s)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Prevents "empty page" syndrome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Formative assessment question types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Not summative assessment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bd4c05f551_0_224"/>
          <p:cNvSpPr txBox="1"/>
          <p:nvPr>
            <p:ph type="title"/>
          </p:nvPr>
        </p:nvSpPr>
        <p:spPr>
          <a:xfrm>
            <a:off x="1" y="439252"/>
            <a:ext cx="10993200" cy="1107900"/>
          </a:xfrm>
          <a:prstGeom prst="rect">
            <a:avLst/>
          </a:prstGeom>
        </p:spPr>
        <p:txBody>
          <a:bodyPr anchorCtr="0" anchor="ctr" bIns="274300" lIns="1188700" spcFirstLastPara="1" rIns="274300" wrap="square" tIns="2743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Hypothesis &amp; </a:t>
            </a:r>
            <a:r>
              <a:rPr lang="en-US"/>
              <a:t>Specific Aims</a:t>
            </a:r>
            <a:endParaRPr/>
          </a:p>
        </p:txBody>
      </p:sp>
      <p:sp>
        <p:nvSpPr>
          <p:cNvPr id="277" name="Google Shape;277;gbd4c05f551_0_224"/>
          <p:cNvSpPr txBox="1"/>
          <p:nvPr>
            <p:ph idx="12" type="sldNum"/>
          </p:nvPr>
        </p:nvSpPr>
        <p:spPr>
          <a:xfrm>
            <a:off x="208428" y="6297297"/>
            <a:ext cx="9927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78" name="Google Shape;278;gbd4c05f551_0_224"/>
          <p:cNvSpPr txBox="1"/>
          <p:nvPr>
            <p:ph idx="1" type="body"/>
          </p:nvPr>
        </p:nvSpPr>
        <p:spPr>
          <a:xfrm>
            <a:off x="1203515" y="1969995"/>
            <a:ext cx="9665100" cy="4372800"/>
          </a:xfrm>
          <a:prstGeom prst="rect">
            <a:avLst/>
          </a:prstGeom>
        </p:spPr>
        <p:txBody>
          <a:bodyPr anchorCtr="0" anchor="t" bIns="45700" lIns="274300" spcFirstLastPara="1" rIns="365750" wrap="square" tIns="274300">
            <a:normAutofit fontScale="70000" lnSpcReduction="10000"/>
          </a:bodyPr>
          <a:lstStyle/>
          <a:p>
            <a:pPr indent="-308610" lvl="0" marL="457200" rtl="0" algn="l">
              <a:spcBef>
                <a:spcPts val="1000"/>
              </a:spcBef>
              <a:spcAft>
                <a:spcPts val="0"/>
              </a:spcAft>
              <a:buSzPct val="64285"/>
              <a:buChar char="▪"/>
            </a:pPr>
            <a:r>
              <a:rPr b="1" i="1" lang="en-US"/>
              <a:t>Learning materials</a:t>
            </a:r>
            <a:r>
              <a:rPr i="1" lang="en-US"/>
              <a:t> around </a:t>
            </a:r>
            <a:r>
              <a:rPr b="1" i="1" lang="en-US"/>
              <a:t>tidy data principles</a:t>
            </a:r>
            <a:r>
              <a:rPr i="1" lang="en-US"/>
              <a:t> will help learners incorporate programming and data science skills from their </a:t>
            </a:r>
            <a:r>
              <a:rPr b="1" i="1" lang="en-US"/>
              <a:t>spreadsheet workflows.</a:t>
            </a:r>
            <a:endParaRPr b="1" i="1"/>
          </a:p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ct val="64285"/>
              <a:buChar char="▪"/>
            </a:pPr>
            <a:r>
              <a:rPr lang="en-US"/>
              <a:t>NIH Data Management, Analytics, Tools + Workforce Development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b="1" lang="en-US"/>
              <a:t>Aim 1:</a:t>
            </a:r>
            <a:r>
              <a:rPr lang="en-US"/>
              <a:t> Identify learner personas in the biomedical sciences by creating and validating learner self-assessment surveys.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b="1" lang="en-US"/>
              <a:t>Aim 2:</a:t>
            </a:r>
            <a:r>
              <a:rPr lang="en-US"/>
              <a:t> Create an effective data science for biomedical science curriculum based on best education and pedagogy practices.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b="1" lang="en-US"/>
              <a:t>Aim 3:</a:t>
            </a:r>
            <a:r>
              <a:rPr lang="en-US"/>
              <a:t> Assess the effectiveness of formative assessments in learning objectives.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bd4c05f551_0_234"/>
          <p:cNvSpPr txBox="1"/>
          <p:nvPr>
            <p:ph type="title"/>
          </p:nvPr>
        </p:nvSpPr>
        <p:spPr>
          <a:xfrm>
            <a:off x="1" y="439252"/>
            <a:ext cx="10993200" cy="1107900"/>
          </a:xfrm>
          <a:prstGeom prst="rect">
            <a:avLst/>
          </a:prstGeom>
        </p:spPr>
        <p:txBody>
          <a:bodyPr anchorCtr="0" anchor="ctr" bIns="274300" lIns="1188700" spcFirstLastPara="1" rIns="274300" wrap="square" tIns="2743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Timeline</a:t>
            </a:r>
            <a:endParaRPr/>
          </a:p>
        </p:txBody>
      </p:sp>
      <p:sp>
        <p:nvSpPr>
          <p:cNvPr id="285" name="Google Shape;285;gbd4c05f551_0_234"/>
          <p:cNvSpPr txBox="1"/>
          <p:nvPr>
            <p:ph idx="12" type="sldNum"/>
          </p:nvPr>
        </p:nvSpPr>
        <p:spPr>
          <a:xfrm>
            <a:off x="208428" y="6297297"/>
            <a:ext cx="9927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86" name="Google Shape;286;gbd4c05f551_0_234"/>
          <p:cNvSpPr txBox="1"/>
          <p:nvPr>
            <p:ph idx="1" type="body"/>
          </p:nvPr>
        </p:nvSpPr>
        <p:spPr>
          <a:xfrm>
            <a:off x="1203515" y="1969995"/>
            <a:ext cx="9665100" cy="4372800"/>
          </a:xfrm>
          <a:prstGeom prst="rect">
            <a:avLst/>
          </a:prstGeom>
        </p:spPr>
        <p:txBody>
          <a:bodyPr anchorCtr="0" anchor="t" bIns="45700" lIns="274300" spcFirstLastPara="1" rIns="365750" wrap="square" tIns="2743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600"/>
              </a:spcAft>
              <a:buNone/>
            </a:pPr>
            <a:r>
              <a:t/>
            </a:r>
            <a:endParaRPr/>
          </a:p>
        </p:txBody>
      </p:sp>
      <p:pic>
        <p:nvPicPr>
          <p:cNvPr id="287" name="Google Shape;287;gbd4c05f551_0_2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16191"/>
            <a:ext cx="12192000" cy="55418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bd4c05f551_0_17"/>
          <p:cNvSpPr txBox="1"/>
          <p:nvPr>
            <p:ph type="title"/>
          </p:nvPr>
        </p:nvSpPr>
        <p:spPr>
          <a:xfrm>
            <a:off x="1" y="439252"/>
            <a:ext cx="10993200" cy="1107900"/>
          </a:xfrm>
          <a:prstGeom prst="rect">
            <a:avLst/>
          </a:prstGeom>
        </p:spPr>
        <p:txBody>
          <a:bodyPr anchorCtr="0" anchor="ctr" bIns="274300" lIns="1188700" spcFirstLastPara="1" rIns="274300" wrap="square" tIns="2743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Goal: Create and assess a data science </a:t>
            </a:r>
            <a:r>
              <a:rPr lang="en-US"/>
              <a:t>curriculum</a:t>
            </a:r>
            <a:endParaRPr/>
          </a:p>
        </p:txBody>
      </p:sp>
      <p:sp>
        <p:nvSpPr>
          <p:cNvPr id="120" name="Google Shape;120;gbd4c05f551_0_17"/>
          <p:cNvSpPr txBox="1"/>
          <p:nvPr>
            <p:ph idx="12" type="sldNum"/>
          </p:nvPr>
        </p:nvSpPr>
        <p:spPr>
          <a:xfrm>
            <a:off x="208428" y="6297297"/>
            <a:ext cx="9927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1" name="Google Shape;121;gbd4c05f551_0_17"/>
          <p:cNvSpPr txBox="1"/>
          <p:nvPr>
            <p:ph idx="1" type="body"/>
          </p:nvPr>
        </p:nvSpPr>
        <p:spPr>
          <a:xfrm>
            <a:off x="664040" y="1861895"/>
            <a:ext cx="9665100" cy="4372800"/>
          </a:xfrm>
          <a:prstGeom prst="rect">
            <a:avLst/>
          </a:prstGeom>
        </p:spPr>
        <p:txBody>
          <a:bodyPr anchorCtr="0" anchor="t" bIns="45700" lIns="274300" spcFirstLastPara="1" rIns="365750" wrap="square" tIns="2743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/>
              <a:t>Domain specific: biomedical sciences</a:t>
            </a:r>
            <a:endParaRPr sz="24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Font typeface="Arial"/>
              <a:buAutoNum type="arabicPeriod"/>
            </a:pPr>
            <a:r>
              <a:rPr b="1" lang="en-US" sz="2400"/>
              <a:t>Who </a:t>
            </a:r>
            <a:r>
              <a:rPr lang="en-US" sz="2400"/>
              <a:t>are our learners</a:t>
            </a:r>
            <a:endParaRPr sz="2400"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Font typeface="Arial"/>
              <a:buAutoNum type="arabicPeriod"/>
            </a:pPr>
            <a:r>
              <a:rPr lang="en-US" sz="2400"/>
              <a:t>Are the learning </a:t>
            </a:r>
            <a:r>
              <a:rPr lang="en-US" sz="2400"/>
              <a:t>materials</a:t>
            </a:r>
            <a:r>
              <a:rPr lang="en-US" sz="2400"/>
              <a:t> </a:t>
            </a:r>
            <a:r>
              <a:rPr b="1" lang="en-US" sz="2400"/>
              <a:t>effective</a:t>
            </a:r>
            <a:endParaRPr b="1" sz="2400"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500"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Font typeface="Arial"/>
              <a:buAutoNum type="arabicPeriod"/>
            </a:pPr>
            <a:r>
              <a:rPr lang="en-US" sz="2400"/>
              <a:t>Tie in computer science </a:t>
            </a:r>
            <a:r>
              <a:rPr b="1" lang="en-US" sz="2400"/>
              <a:t>pedagogy</a:t>
            </a:r>
            <a:endParaRPr b="1" sz="24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bd4c05f551_0_273"/>
          <p:cNvSpPr txBox="1"/>
          <p:nvPr>
            <p:ph type="title"/>
          </p:nvPr>
        </p:nvSpPr>
        <p:spPr>
          <a:xfrm>
            <a:off x="1" y="439252"/>
            <a:ext cx="10993200" cy="1107900"/>
          </a:xfrm>
          <a:prstGeom prst="rect">
            <a:avLst/>
          </a:prstGeom>
        </p:spPr>
        <p:txBody>
          <a:bodyPr anchorCtr="0" anchor="ctr" bIns="274300" lIns="1188700" spcFirstLastPara="1" rIns="274300" wrap="square" tIns="2743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Aim 1: Identify Learner Personas</a:t>
            </a:r>
            <a:endParaRPr/>
          </a:p>
        </p:txBody>
      </p:sp>
      <p:sp>
        <p:nvSpPr>
          <p:cNvPr id="294" name="Google Shape;294;gbd4c05f551_0_273"/>
          <p:cNvSpPr txBox="1"/>
          <p:nvPr>
            <p:ph idx="12" type="sldNum"/>
          </p:nvPr>
        </p:nvSpPr>
        <p:spPr>
          <a:xfrm>
            <a:off x="208428" y="6297297"/>
            <a:ext cx="9927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95" name="Google Shape;295;gbd4c05f551_0_273"/>
          <p:cNvSpPr txBox="1"/>
          <p:nvPr>
            <p:ph idx="1" type="body"/>
          </p:nvPr>
        </p:nvSpPr>
        <p:spPr>
          <a:xfrm>
            <a:off x="1203525" y="4478550"/>
            <a:ext cx="4180800" cy="900900"/>
          </a:xfrm>
          <a:prstGeom prst="rect">
            <a:avLst/>
          </a:prstGeom>
        </p:spPr>
        <p:txBody>
          <a:bodyPr anchorCtr="0" anchor="t" bIns="45700" lIns="274300" spcFirstLastPara="1" rIns="365750" wrap="square" tIns="2743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600"/>
              </a:spcAft>
              <a:buNone/>
            </a:pPr>
            <a:r>
              <a:rPr lang="en-US" sz="1500"/>
              <a:t>45 responses were used for the clustering due to missing responses</a:t>
            </a:r>
            <a:endParaRPr/>
          </a:p>
        </p:txBody>
      </p:sp>
      <p:pic>
        <p:nvPicPr>
          <p:cNvPr descr="**PCA results.** Cumulative proporation of explained variance using PCA from the learner self-assessment survey. The PCA results show that half the questions (8) account for more than 90% of the explained variance and 1 principle component accounts for 46%." id="296" name="Google Shape;296;gbd4c05f551_0_2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2025" y="1970000"/>
            <a:ext cx="5484212" cy="43727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**Grouped demographic counts.** Occupation counts from learner self-assessment survey aggregated into one of the 3 groups shown. Each respondant had the option to select more than one occupation that applies to themself." id="297" name="Google Shape;297;gbd4c05f551_0_2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01125" y="1970000"/>
            <a:ext cx="4180899" cy="2508543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gbd4c05f551_0_273"/>
          <p:cNvSpPr txBox="1"/>
          <p:nvPr/>
        </p:nvSpPr>
        <p:spPr>
          <a:xfrm>
            <a:off x="1201125" y="5615700"/>
            <a:ext cx="22488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1. Alex Academic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2. Clare Clinician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3. Patricia Programmer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4. Samir Student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bd4c05f551_0_243"/>
          <p:cNvSpPr txBox="1"/>
          <p:nvPr>
            <p:ph type="title"/>
          </p:nvPr>
        </p:nvSpPr>
        <p:spPr>
          <a:xfrm>
            <a:off x="1" y="439252"/>
            <a:ext cx="10993200" cy="1107900"/>
          </a:xfrm>
          <a:prstGeom prst="rect">
            <a:avLst/>
          </a:prstGeom>
        </p:spPr>
        <p:txBody>
          <a:bodyPr anchorCtr="0" anchor="ctr" bIns="274300" lIns="1188700" spcFirstLastPara="1" rIns="274300" wrap="square" tIns="2743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Aim 2: Create Data Science Curriculum</a:t>
            </a:r>
            <a:endParaRPr/>
          </a:p>
        </p:txBody>
      </p:sp>
      <p:sp>
        <p:nvSpPr>
          <p:cNvPr id="305" name="Google Shape;305;gbd4c05f551_0_243"/>
          <p:cNvSpPr txBox="1"/>
          <p:nvPr>
            <p:ph idx="12" type="sldNum"/>
          </p:nvPr>
        </p:nvSpPr>
        <p:spPr>
          <a:xfrm>
            <a:off x="208428" y="6297297"/>
            <a:ext cx="9927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06" name="Google Shape;306;gbd4c05f551_0_243"/>
          <p:cNvSpPr txBox="1"/>
          <p:nvPr>
            <p:ph idx="1" type="body"/>
          </p:nvPr>
        </p:nvSpPr>
        <p:spPr>
          <a:xfrm>
            <a:off x="1203520" y="1970000"/>
            <a:ext cx="4817700" cy="4372800"/>
          </a:xfrm>
          <a:prstGeom prst="rect">
            <a:avLst/>
          </a:prstGeom>
        </p:spPr>
        <p:txBody>
          <a:bodyPr anchorCtr="0" anchor="t" bIns="45700" lIns="274300" spcFirstLastPara="1" rIns="365750" wrap="square" tIns="2743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https://ds4biomed.tech/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AutoNum type="arabicPeriod"/>
            </a:pPr>
            <a:r>
              <a:rPr lang="en-US"/>
              <a:t>Introduction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/>
              <a:t>Spreadsheets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/>
              <a:t>R + RStudio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/>
              <a:t>Load Data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/>
              <a:t>Descriptive Calculations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/>
              <a:t>Clean Data (Tidy)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/>
              <a:t>Visualization (Intro)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/>
              <a:t>Analysis Intro (Logistic)</a:t>
            </a:r>
            <a:endParaRPr/>
          </a:p>
        </p:txBody>
      </p:sp>
      <p:pic>
        <p:nvPicPr>
          <p:cNvPr descr="ds4biomed-cropped-square.png" id="307" name="Google Shape;307;gbd4c05f551_0_2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21300" y="1547150"/>
            <a:ext cx="5310850" cy="531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bdc0b0f4d3_0_67"/>
          <p:cNvSpPr txBox="1"/>
          <p:nvPr>
            <p:ph type="title"/>
          </p:nvPr>
        </p:nvSpPr>
        <p:spPr>
          <a:xfrm>
            <a:off x="1" y="439252"/>
            <a:ext cx="10993200" cy="1107900"/>
          </a:xfrm>
          <a:prstGeom prst="rect">
            <a:avLst/>
          </a:prstGeom>
        </p:spPr>
        <p:txBody>
          <a:bodyPr anchorCtr="0" anchor="ctr" bIns="274300" lIns="1188700" spcFirstLastPara="1" rIns="274300" wrap="square" tIns="2743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Pre-Post Workshop Changes</a:t>
            </a:r>
            <a:endParaRPr/>
          </a:p>
        </p:txBody>
      </p:sp>
      <p:sp>
        <p:nvSpPr>
          <p:cNvPr id="314" name="Google Shape;314;gbdc0b0f4d3_0_67"/>
          <p:cNvSpPr txBox="1"/>
          <p:nvPr>
            <p:ph idx="12" type="sldNum"/>
          </p:nvPr>
        </p:nvSpPr>
        <p:spPr>
          <a:xfrm>
            <a:off x="208428" y="6297297"/>
            <a:ext cx="9927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15" name="Google Shape;315;gbdc0b0f4d3_0_67"/>
          <p:cNvSpPr txBox="1"/>
          <p:nvPr>
            <p:ph idx="1" type="body"/>
          </p:nvPr>
        </p:nvSpPr>
        <p:spPr>
          <a:xfrm>
            <a:off x="1203515" y="1969995"/>
            <a:ext cx="9665100" cy="4372800"/>
          </a:xfrm>
          <a:prstGeom prst="rect">
            <a:avLst/>
          </a:prstGeom>
        </p:spPr>
        <p:txBody>
          <a:bodyPr anchorCtr="0" anchor="t" bIns="45700" lIns="274300" spcFirstLastPara="1" rIns="365750" wrap="square" tIns="2743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600"/>
              </a:spcAft>
              <a:buNone/>
            </a:pPr>
            <a:r>
              <a:t/>
            </a:r>
            <a:endParaRPr/>
          </a:p>
        </p:txBody>
      </p:sp>
      <p:pic>
        <p:nvPicPr>
          <p:cNvPr id="316" name="Google Shape;316;gbdc0b0f4d3_0_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9864" y="1500975"/>
            <a:ext cx="8497362" cy="5310851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gbdc0b0f4d3_0_67"/>
          <p:cNvSpPr txBox="1"/>
          <p:nvPr/>
        </p:nvSpPr>
        <p:spPr>
          <a:xfrm>
            <a:off x="8610125" y="1970000"/>
            <a:ext cx="22584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Most participants have more confidence in their programming and data abilities.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 = 10 (pre = 5; post = 5)</a:t>
            </a:r>
            <a:endParaRPr/>
          </a:p>
        </p:txBody>
      </p:sp>
      <p:sp>
        <p:nvSpPr>
          <p:cNvPr id="318" name="Google Shape;318;gbdc0b0f4d3_0_67"/>
          <p:cNvSpPr/>
          <p:nvPr/>
        </p:nvSpPr>
        <p:spPr>
          <a:xfrm>
            <a:off x="1852100" y="3791550"/>
            <a:ext cx="6543600" cy="2551200"/>
          </a:xfrm>
          <a:prstGeom prst="rect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bdc0b0f4d3_0_96"/>
          <p:cNvSpPr txBox="1"/>
          <p:nvPr>
            <p:ph type="title"/>
          </p:nvPr>
        </p:nvSpPr>
        <p:spPr>
          <a:xfrm>
            <a:off x="1" y="439252"/>
            <a:ext cx="10993200" cy="1107900"/>
          </a:xfrm>
          <a:prstGeom prst="rect">
            <a:avLst/>
          </a:prstGeom>
        </p:spPr>
        <p:txBody>
          <a:bodyPr anchorCtr="0" anchor="ctr" bIns="274300" lIns="1188700" spcFirstLastPara="1" rIns="274300" wrap="square" tIns="2743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Wilcoxon Rank Sum Test</a:t>
            </a:r>
            <a:endParaRPr/>
          </a:p>
        </p:txBody>
      </p:sp>
      <p:sp>
        <p:nvSpPr>
          <p:cNvPr id="325" name="Google Shape;325;gbdc0b0f4d3_0_96"/>
          <p:cNvSpPr txBox="1"/>
          <p:nvPr>
            <p:ph idx="12" type="sldNum"/>
          </p:nvPr>
        </p:nvSpPr>
        <p:spPr>
          <a:xfrm>
            <a:off x="208428" y="6297297"/>
            <a:ext cx="9927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26" name="Google Shape;326;gbdc0b0f4d3_0_96"/>
          <p:cNvSpPr txBox="1"/>
          <p:nvPr>
            <p:ph idx="1" type="body"/>
          </p:nvPr>
        </p:nvSpPr>
        <p:spPr>
          <a:xfrm>
            <a:off x="928640" y="1547145"/>
            <a:ext cx="9665100" cy="4372800"/>
          </a:xfrm>
          <a:prstGeom prst="rect">
            <a:avLst/>
          </a:prstGeom>
        </p:spPr>
        <p:txBody>
          <a:bodyPr anchorCtr="0" anchor="t" bIns="45700" lIns="274300" spcFirstLastPara="1" rIns="365750" wrap="square" tIns="274300">
            <a:norm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N</a:t>
            </a:r>
            <a:r>
              <a:rPr lang="en-US"/>
              <a:t>on-parametric alternative to paired t-test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US" sz="1800"/>
              <a:t>We can conclude that the median confidence of tasks before the workshop is significantly different from the median </a:t>
            </a:r>
            <a:r>
              <a:rPr lang="en-US" sz="1800"/>
              <a:t>confidence of tasks</a:t>
            </a:r>
            <a:r>
              <a:rPr lang="en-US" sz="1800"/>
              <a:t> after the workshop</a:t>
            </a:r>
            <a:endParaRPr sz="18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▪"/>
            </a:pPr>
            <a:r>
              <a:rPr lang="en-US" sz="1400"/>
              <a:t>Two-sided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▪"/>
            </a:pPr>
            <a:r>
              <a:rPr lang="en-US" sz="1400"/>
              <a:t>Unpaired</a:t>
            </a:r>
            <a:endParaRPr sz="1400"/>
          </a:p>
        </p:txBody>
      </p:sp>
      <p:sp>
        <p:nvSpPr>
          <p:cNvPr id="327" name="Google Shape;327;gbdc0b0f4d3_0_96"/>
          <p:cNvSpPr txBox="1"/>
          <p:nvPr/>
        </p:nvSpPr>
        <p:spPr>
          <a:xfrm>
            <a:off x="3295050" y="2921475"/>
            <a:ext cx="4932300" cy="36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   Short question   	        V   p.value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 1 Original data           	0   0.000102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 2 Write program           	2.5 0.000252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 3 Search help             	0   0.000130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 4 Overcome problem        	2.5 0.000271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 5 Confident programming   	0   0.000114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 6 R/Python reproduce      	0   0.000116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 7 R/Python efficient      	0   0.0000998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 8 Name tidy               	0   0.000116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 9 Transform data          	2.5 0.000232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10 Identify spreadsheets   	2.5 0.000263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11 Assess spreadsheets     	2.5 0.000266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12 Break down steps        	0   0.000133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13 Construct plot          	0   0.000133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14 Build pipeline          	2.5 0.000268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15 Calculate analysis      	0   0.000125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28" name="Google Shape;328;gbdc0b0f4d3_0_96"/>
          <p:cNvSpPr txBox="1"/>
          <p:nvPr/>
        </p:nvSpPr>
        <p:spPr>
          <a:xfrm>
            <a:off x="8881900" y="3028575"/>
            <a:ext cx="3310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N = 10 (pre = 5; post = 5)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Dropped 1 observation that was paired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bd4c05f551_0_282"/>
          <p:cNvSpPr txBox="1"/>
          <p:nvPr>
            <p:ph type="title"/>
          </p:nvPr>
        </p:nvSpPr>
        <p:spPr>
          <a:xfrm>
            <a:off x="1" y="439252"/>
            <a:ext cx="10993200" cy="1107900"/>
          </a:xfrm>
          <a:prstGeom prst="rect">
            <a:avLst/>
          </a:prstGeom>
        </p:spPr>
        <p:txBody>
          <a:bodyPr anchorCtr="0" anchor="ctr" bIns="274300" lIns="1188700" spcFirstLastPara="1" rIns="274300" wrap="square" tIns="2743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Aim 3: </a:t>
            </a:r>
            <a:r>
              <a:rPr lang="en-US"/>
              <a:t>Assess </a:t>
            </a:r>
            <a:r>
              <a:rPr lang="en-US"/>
              <a:t>Formative Assessments</a:t>
            </a:r>
            <a:endParaRPr/>
          </a:p>
        </p:txBody>
      </p:sp>
      <p:sp>
        <p:nvSpPr>
          <p:cNvPr id="335" name="Google Shape;335;gbd4c05f551_0_282"/>
          <p:cNvSpPr txBox="1"/>
          <p:nvPr>
            <p:ph idx="12" type="sldNum"/>
          </p:nvPr>
        </p:nvSpPr>
        <p:spPr>
          <a:xfrm>
            <a:off x="208428" y="6297297"/>
            <a:ext cx="9927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36" name="Google Shape;336;gbd4c05f551_0_282"/>
          <p:cNvSpPr txBox="1"/>
          <p:nvPr>
            <p:ph idx="1" type="body"/>
          </p:nvPr>
        </p:nvSpPr>
        <p:spPr>
          <a:xfrm>
            <a:off x="1203526" y="1970000"/>
            <a:ext cx="10993200" cy="4372800"/>
          </a:xfrm>
          <a:prstGeom prst="rect">
            <a:avLst/>
          </a:prstGeom>
        </p:spPr>
        <p:txBody>
          <a:bodyPr anchorCtr="0" anchor="t" bIns="45700" lIns="274300" spcFirstLastPara="1" rIns="365750" wrap="square" tIns="2743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600"/>
              </a:spcAft>
              <a:buNone/>
            </a:pPr>
            <a:r>
              <a:rPr lang="en-US"/>
              <a:t>{</a:t>
            </a:r>
            <a:r>
              <a:rPr lang="en-US" u="sng">
                <a:solidFill>
                  <a:schemeClr val="hlink"/>
                </a:solidFill>
                <a:hlinkClick r:id="rId3"/>
              </a:rPr>
              <a:t>shinysurveys</a:t>
            </a:r>
            <a:r>
              <a:rPr lang="en-US"/>
              <a:t>}, {</a:t>
            </a:r>
            <a:r>
              <a:rPr lang="en-US" u="sng">
                <a:solidFill>
                  <a:schemeClr val="hlink"/>
                </a:solidFill>
                <a:hlinkClick r:id="rId4"/>
              </a:rPr>
              <a:t>gradethis</a:t>
            </a:r>
            <a:r>
              <a:rPr lang="en-US"/>
              <a:t>}, </a:t>
            </a:r>
            <a:r>
              <a:rPr lang="en-US" u="sng">
                <a:solidFill>
                  <a:schemeClr val="hlink"/>
                </a:solidFill>
                <a:hlinkClick r:id="rId5"/>
              </a:rPr>
              <a:t>Data Science in a Box</a:t>
            </a:r>
            <a:endParaRPr/>
          </a:p>
        </p:txBody>
      </p:sp>
      <p:pic>
        <p:nvPicPr>
          <p:cNvPr id="337" name="Google Shape;337;gbd4c05f551_0_28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03525" y="2733675"/>
            <a:ext cx="5394500" cy="284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gbd4c05f551_0_28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900767" y="2733677"/>
            <a:ext cx="5291233" cy="4124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bd9dc5bd53_0_74"/>
          <p:cNvSpPr txBox="1"/>
          <p:nvPr>
            <p:ph type="title"/>
          </p:nvPr>
        </p:nvSpPr>
        <p:spPr>
          <a:xfrm>
            <a:off x="1" y="439252"/>
            <a:ext cx="10993200" cy="1107900"/>
          </a:xfrm>
          <a:prstGeom prst="rect">
            <a:avLst/>
          </a:prstGeom>
        </p:spPr>
        <p:txBody>
          <a:bodyPr anchorCtr="0" anchor="ctr" bIns="274300" lIns="1188700" spcFirstLastPara="1" rIns="274300" wrap="square" tIns="2743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Aim 3 Study Design</a:t>
            </a:r>
            <a:endParaRPr/>
          </a:p>
        </p:txBody>
      </p:sp>
      <p:sp>
        <p:nvSpPr>
          <p:cNvPr id="345" name="Google Shape;345;gbd9dc5bd53_0_74"/>
          <p:cNvSpPr txBox="1"/>
          <p:nvPr>
            <p:ph idx="12" type="sldNum"/>
          </p:nvPr>
        </p:nvSpPr>
        <p:spPr>
          <a:xfrm>
            <a:off x="208428" y="6297297"/>
            <a:ext cx="9927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46" name="Google Shape;346;gbd9dc5bd53_0_74"/>
          <p:cNvSpPr txBox="1"/>
          <p:nvPr>
            <p:ph idx="1" type="body"/>
          </p:nvPr>
        </p:nvSpPr>
        <p:spPr>
          <a:xfrm>
            <a:off x="6420700" y="1970000"/>
            <a:ext cx="4788300" cy="4372800"/>
          </a:xfrm>
          <a:prstGeom prst="rect">
            <a:avLst/>
          </a:prstGeom>
        </p:spPr>
        <p:txBody>
          <a:bodyPr anchorCtr="0" anchor="t" bIns="45700" lIns="274300" spcFirstLastPara="1" rIns="365750" wrap="square" tIns="274300">
            <a:norm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Need a new IRB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Can use the students from BEL lab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Survey bias, but faster response rates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▪"/>
            </a:pPr>
            <a:r>
              <a:rPr lang="en-US" sz="1800"/>
              <a:t>2 Groups,</a:t>
            </a:r>
            <a:br>
              <a:rPr lang="en-US" sz="1800"/>
            </a:br>
            <a:r>
              <a:rPr lang="en-US" sz="1800"/>
              <a:t>Continuous (time) + Binary (correct) measurements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US" sz="1800"/>
              <a:t>t-test, ANOVA</a:t>
            </a:r>
            <a:endParaRPr sz="1800"/>
          </a:p>
        </p:txBody>
      </p:sp>
      <p:pic>
        <p:nvPicPr>
          <p:cNvPr id="347" name="Google Shape;347;gbd9dc5bd53_0_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1125" y="1970000"/>
            <a:ext cx="5219585" cy="437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bdc0b0f4d3_0_43"/>
          <p:cNvSpPr txBox="1"/>
          <p:nvPr>
            <p:ph type="title"/>
          </p:nvPr>
        </p:nvSpPr>
        <p:spPr>
          <a:xfrm>
            <a:off x="1" y="439252"/>
            <a:ext cx="10993200" cy="1107900"/>
          </a:xfrm>
          <a:prstGeom prst="rect">
            <a:avLst/>
          </a:prstGeom>
        </p:spPr>
        <p:txBody>
          <a:bodyPr anchorCtr="0" anchor="ctr" bIns="274300" lIns="1188700" spcFirstLastPara="1" rIns="274300" wrap="square" tIns="2743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 conclusion...</a:t>
            </a:r>
            <a:endParaRPr/>
          </a:p>
        </p:txBody>
      </p:sp>
      <p:sp>
        <p:nvSpPr>
          <p:cNvPr id="354" name="Google Shape;354;gbdc0b0f4d3_0_43"/>
          <p:cNvSpPr txBox="1"/>
          <p:nvPr>
            <p:ph idx="12" type="sldNum"/>
          </p:nvPr>
        </p:nvSpPr>
        <p:spPr>
          <a:xfrm>
            <a:off x="208428" y="6297297"/>
            <a:ext cx="9927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55" name="Google Shape;355;gbdc0b0f4d3_0_43"/>
          <p:cNvSpPr txBox="1"/>
          <p:nvPr>
            <p:ph idx="1" type="body"/>
          </p:nvPr>
        </p:nvSpPr>
        <p:spPr>
          <a:xfrm>
            <a:off x="1203515" y="1969995"/>
            <a:ext cx="9665100" cy="4372800"/>
          </a:xfrm>
          <a:prstGeom prst="rect">
            <a:avLst/>
          </a:prstGeom>
        </p:spPr>
        <p:txBody>
          <a:bodyPr anchorCtr="0" anchor="t" bIns="45700" lIns="274300" spcFirstLastPara="1" rIns="365750" wrap="square" tIns="274300">
            <a:norm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Font typeface="Arial"/>
              <a:buAutoNum type="arabicPeriod"/>
            </a:pPr>
            <a:r>
              <a:rPr lang="en-US"/>
              <a:t>Identified and created learner personas and assessment survey  (Aim 1)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rial"/>
              <a:buAutoNum type="arabicPeriod"/>
            </a:pPr>
            <a:r>
              <a:rPr lang="en-US"/>
              <a:t>Working on building out more content (Aim 2)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Arial"/>
              <a:buAutoNum type="alphaLcPeriod"/>
            </a:pPr>
            <a:r>
              <a:rPr lang="en-US"/>
              <a:t>OMOP and HL7 FHIR data format examples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Next steps: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Font typeface="Arial"/>
              <a:buAutoNum type="arabicPeriod"/>
            </a:pPr>
            <a:r>
              <a:rPr lang="en-US"/>
              <a:t>Build the experimental assessment platform (Aim 3)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rial"/>
              <a:buAutoNum type="arabicPeriod"/>
            </a:pPr>
            <a:r>
              <a:rPr lang="en-US"/>
              <a:t>Paper #1: Creation of personas a validated survey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rial"/>
              <a:buAutoNum type="arabicPeriod"/>
            </a:pPr>
            <a:r>
              <a:rPr lang="en-US"/>
              <a:t>More workshops + expand content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bdc0b0f4d3_1_0"/>
          <p:cNvSpPr txBox="1"/>
          <p:nvPr>
            <p:ph type="title"/>
          </p:nvPr>
        </p:nvSpPr>
        <p:spPr>
          <a:xfrm>
            <a:off x="1" y="439252"/>
            <a:ext cx="10993200" cy="1107900"/>
          </a:xfrm>
          <a:prstGeom prst="rect">
            <a:avLst/>
          </a:prstGeom>
        </p:spPr>
        <p:txBody>
          <a:bodyPr anchorCtr="0" anchor="ctr" bIns="274300" lIns="1188700" spcFirstLastPara="1" rIns="274300" wrap="square" tIns="2743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Questions?</a:t>
            </a:r>
            <a:endParaRPr/>
          </a:p>
        </p:txBody>
      </p:sp>
      <p:sp>
        <p:nvSpPr>
          <p:cNvPr id="362" name="Google Shape;362;gbdc0b0f4d3_1_0"/>
          <p:cNvSpPr txBox="1"/>
          <p:nvPr>
            <p:ph idx="12" type="sldNum"/>
          </p:nvPr>
        </p:nvSpPr>
        <p:spPr>
          <a:xfrm>
            <a:off x="208428" y="6297297"/>
            <a:ext cx="9927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ds4biomed-cropped-square.png" id="363" name="Google Shape;363;gbdc0b0f4d3_1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40575" y="1471625"/>
            <a:ext cx="5310850" cy="531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bd4c05f551_0_289"/>
          <p:cNvSpPr txBox="1"/>
          <p:nvPr>
            <p:ph type="title"/>
          </p:nvPr>
        </p:nvSpPr>
        <p:spPr>
          <a:xfrm>
            <a:off x="1" y="439252"/>
            <a:ext cx="10993200" cy="1107900"/>
          </a:xfrm>
          <a:prstGeom prst="rect">
            <a:avLst/>
          </a:prstGeom>
        </p:spPr>
        <p:txBody>
          <a:bodyPr anchorCtr="0" anchor="ctr" bIns="274300" lIns="1188700" spcFirstLastPara="1" rIns="274300" wrap="square" tIns="2743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References</a:t>
            </a:r>
            <a:endParaRPr/>
          </a:p>
        </p:txBody>
      </p:sp>
      <p:sp>
        <p:nvSpPr>
          <p:cNvPr id="370" name="Google Shape;370;gbd4c05f551_0_289"/>
          <p:cNvSpPr txBox="1"/>
          <p:nvPr>
            <p:ph idx="12" type="sldNum"/>
          </p:nvPr>
        </p:nvSpPr>
        <p:spPr>
          <a:xfrm>
            <a:off x="208428" y="6297297"/>
            <a:ext cx="9927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71" name="Google Shape;371;gbd4c05f551_0_289"/>
          <p:cNvSpPr txBox="1"/>
          <p:nvPr>
            <p:ph idx="1" type="body"/>
          </p:nvPr>
        </p:nvSpPr>
        <p:spPr>
          <a:xfrm>
            <a:off x="1203525" y="1547150"/>
            <a:ext cx="9665100" cy="5115300"/>
          </a:xfrm>
          <a:prstGeom prst="rect">
            <a:avLst/>
          </a:prstGeom>
        </p:spPr>
        <p:txBody>
          <a:bodyPr anchorCtr="0" anchor="t" bIns="45700" lIns="274300" spcFirstLastPara="1" rIns="365750" wrap="square" tIns="274300">
            <a:normAutofit fontScale="70000"/>
          </a:bodyPr>
          <a:lstStyle/>
          <a:p>
            <a:pPr indent="-279400" lvl="0" marL="279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sz="1100"/>
              <a:t>Ambrose, S. A., Bridges, M. W., DiPietro, M., Lovett, M. C., and Norman, M. K. (2010). </a:t>
            </a:r>
            <a:r>
              <a:rPr i="1" lang="en-US" sz="1100"/>
              <a:t>How learning works: Seven research-based principles for smart teaching</a:t>
            </a:r>
            <a:r>
              <a:rPr lang="en-US" sz="1100"/>
              <a:t>. John Wiley &amp; Sons.</a:t>
            </a:r>
            <a:endParaRPr sz="1100"/>
          </a:p>
          <a:p>
            <a:pPr indent="-279400" lvl="0" marL="279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sz="1100"/>
              <a:t>American Medical Association. (2021). </a:t>
            </a:r>
            <a:r>
              <a:rPr i="1" lang="en-US" sz="1100"/>
              <a:t>Accelerating Change in Medical Education</a:t>
            </a:r>
            <a:r>
              <a:rPr lang="en-US" sz="1100"/>
              <a:t>. American Medical Association.</a:t>
            </a:r>
            <a:r>
              <a:rPr lang="en-US" sz="1100">
                <a:uFill>
                  <a:noFill/>
                </a:uFill>
                <a:hlinkClick r:id="rId3"/>
              </a:rPr>
              <a:t> </a:t>
            </a:r>
            <a:r>
              <a:rPr lang="en-US" sz="1100" u="sng">
                <a:solidFill>
                  <a:schemeClr val="hlink"/>
                </a:solidFill>
                <a:hlinkClick r:id="rId4"/>
              </a:rPr>
              <a:t>https://www.ama-assn.org/education/accelerating-change-medical-education</a:t>
            </a:r>
            <a:endParaRPr sz="1100" u="sng">
              <a:solidFill>
                <a:schemeClr val="hlink"/>
              </a:solidFill>
            </a:endParaRPr>
          </a:p>
          <a:p>
            <a:pPr indent="-279400" lvl="0" marL="279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sz="1100"/>
              <a:t>Anderson, L. W., Bloom, B. S., and others. (2001). </a:t>
            </a:r>
            <a:r>
              <a:rPr i="1" lang="en-US" sz="1100"/>
              <a:t>A taxonomy for learning, teaching, and assessing: A revision of Bloom’s taxonomy of educational objectives</a:t>
            </a:r>
            <a:r>
              <a:rPr lang="en-US" sz="1100"/>
              <a:t>. Longman,.</a:t>
            </a:r>
            <a:endParaRPr sz="1100"/>
          </a:p>
          <a:p>
            <a:pPr indent="-279400" lvl="0" marL="279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sz="1100"/>
              <a:t>Castro-Schilo, L. (2017, April 25). </a:t>
            </a:r>
            <a:r>
              <a:rPr i="1" lang="en-US" sz="1100"/>
              <a:t>Principal components or factor analysis?</a:t>
            </a:r>
            <a:r>
              <a:rPr lang="en-US" sz="1100"/>
              <a:t> JMP User Community.</a:t>
            </a:r>
            <a:r>
              <a:rPr lang="en-US" sz="1100">
                <a:uFill>
                  <a:noFill/>
                </a:uFill>
                <a:hlinkClick r:id="rId5"/>
              </a:rPr>
              <a:t> </a:t>
            </a:r>
            <a:r>
              <a:rPr lang="en-US" sz="1100" u="sng">
                <a:solidFill>
                  <a:schemeClr val="hlink"/>
                </a:solidFill>
                <a:hlinkClick r:id="rId6"/>
              </a:rPr>
              <a:t>https://community.jmp.com/t5/JMP-Blog/Principal-components-or-factor-analysis/ba-p/38347</a:t>
            </a:r>
            <a:endParaRPr sz="1100" u="sng">
              <a:solidFill>
                <a:schemeClr val="hlink"/>
              </a:solidFill>
            </a:endParaRPr>
          </a:p>
          <a:p>
            <a:pPr indent="-279400" lvl="0" marL="279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sz="1100"/>
              <a:t>Chen, D. (2017). </a:t>
            </a:r>
            <a:r>
              <a:rPr i="1" lang="en-US" sz="1100"/>
              <a:t>Pandas for Everyone: Python Data Analysis</a:t>
            </a:r>
            <a:r>
              <a:rPr lang="en-US" sz="1100"/>
              <a:t> (1st edition). Addison-Wesley Professional.</a:t>
            </a:r>
            <a:endParaRPr sz="1100"/>
          </a:p>
          <a:p>
            <a:pPr indent="-279400" lvl="0" marL="279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sz="1100"/>
              <a:t>Dreyfus, S. E., and Dreyfus, H. L. (1980). </a:t>
            </a:r>
            <a:r>
              <a:rPr i="1" lang="en-US" sz="1100"/>
              <a:t>A five-stage model of the mental activities involved in directed skill acquisition</a:t>
            </a:r>
            <a:r>
              <a:rPr lang="en-US" sz="1100"/>
              <a:t>. California Univ Berkeley Operations Research Center.</a:t>
            </a:r>
            <a:endParaRPr sz="1100"/>
          </a:p>
          <a:p>
            <a:pPr indent="-279400" lvl="0" marL="279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sz="1100"/>
              <a:t>Dunn, M. C., and Bourne, P. E. (2017). Building the biomedical data science workforce. </a:t>
            </a:r>
            <a:r>
              <a:rPr i="1" lang="en-US" sz="1100"/>
              <a:t>PLoS Biology</a:t>
            </a:r>
            <a:r>
              <a:rPr lang="en-US" sz="1100"/>
              <a:t>, </a:t>
            </a:r>
            <a:r>
              <a:rPr i="1" lang="en-US" sz="1100"/>
              <a:t>15</a:t>
            </a:r>
            <a:r>
              <a:rPr lang="en-US" sz="1100"/>
              <a:t>(7), 1–9.</a:t>
            </a:r>
            <a:r>
              <a:rPr lang="en-US" sz="1100">
                <a:uFill>
                  <a:noFill/>
                </a:uFill>
                <a:hlinkClick r:id="rId7"/>
              </a:rPr>
              <a:t> </a:t>
            </a:r>
            <a:r>
              <a:rPr lang="en-US" sz="1100" u="sng">
                <a:solidFill>
                  <a:schemeClr val="hlink"/>
                </a:solidFill>
                <a:hlinkClick r:id="rId8"/>
              </a:rPr>
              <a:t>http://login.ezproxy.lib.vt.edu/login?url=http://search.ebscohost.com/login.aspx?direct=true&amp;db=a9h&amp;AN=124144283&amp;scope=site</a:t>
            </a:r>
            <a:endParaRPr sz="1100" u="sng">
              <a:solidFill>
                <a:schemeClr val="hlink"/>
              </a:solidFill>
            </a:endParaRPr>
          </a:p>
          <a:p>
            <a:pPr indent="-279400" lvl="0" marL="279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sz="1100"/>
              <a:t>Feldon, D. F., Jeong, S., Peugh, J., Roksa, J., Maahs-Fladung, C., Shenoy, A., and Oliva, M. (2017). Null effects of boot camps and short-format training for PhD students in life sciences. </a:t>
            </a:r>
            <a:r>
              <a:rPr i="1" lang="en-US" sz="1100"/>
              <a:t>Proceedings of the National Academy of Sciences of the United States of America</a:t>
            </a:r>
            <a:r>
              <a:rPr lang="en-US" sz="1100"/>
              <a:t>, </a:t>
            </a:r>
            <a:r>
              <a:rPr i="1" lang="en-US" sz="1100"/>
              <a:t>114</a:t>
            </a:r>
            <a:r>
              <a:rPr lang="en-US" sz="1100"/>
              <a:t>(37), 9854–9858.</a:t>
            </a:r>
            <a:r>
              <a:rPr lang="en-US" sz="1100">
                <a:uFill>
                  <a:noFill/>
                </a:uFill>
                <a:hlinkClick r:id="rId9"/>
              </a:rPr>
              <a:t> </a:t>
            </a:r>
            <a:r>
              <a:rPr lang="en-US" sz="1100" u="sng">
                <a:solidFill>
                  <a:schemeClr val="hlink"/>
                </a:solidFill>
                <a:hlinkClick r:id="rId10"/>
              </a:rPr>
              <a:t>https://doi.org/10.1073/pnas.1705783114</a:t>
            </a:r>
            <a:endParaRPr sz="1100" u="sng">
              <a:solidFill>
                <a:schemeClr val="hlink"/>
              </a:solidFill>
            </a:endParaRPr>
          </a:p>
          <a:p>
            <a:pPr indent="-279400" lvl="0" marL="279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sz="1100"/>
              <a:t>Gans, M., Tody, H., and Greg, W. (2020). </a:t>
            </a:r>
            <a:r>
              <a:rPr i="1" lang="en-US" sz="1100"/>
              <a:t>JavaScript for Data Science</a:t>
            </a:r>
            <a:r>
              <a:rPr lang="en-US" sz="1100"/>
              <a:t>.</a:t>
            </a:r>
            <a:r>
              <a:rPr lang="en-US" sz="1100">
                <a:uFill>
                  <a:noFill/>
                </a:uFill>
                <a:hlinkClick r:id="rId11"/>
              </a:rPr>
              <a:t> </a:t>
            </a:r>
            <a:r>
              <a:rPr lang="en-US" sz="1100" u="sng">
                <a:solidFill>
                  <a:schemeClr val="hlink"/>
                </a:solidFill>
                <a:hlinkClick r:id="rId12"/>
              </a:rPr>
              <a:t>https://js4ds.org/</a:t>
            </a:r>
            <a:endParaRPr sz="1100" u="sng">
              <a:solidFill>
                <a:schemeClr val="hlink"/>
              </a:solidFill>
            </a:endParaRPr>
          </a:p>
          <a:p>
            <a:pPr indent="-279400" lvl="0" marL="279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sz="1100"/>
              <a:t>Harrison, M. (2016). </a:t>
            </a:r>
            <a:r>
              <a:rPr i="1" lang="en-US" sz="1100"/>
              <a:t>Learning the Pandas Library: Python Tools for Data Munging, Analysis, and Visual (9781533598240): Harrison, Matt, Prentiss, Michael: Books</a:t>
            </a:r>
            <a:r>
              <a:rPr lang="en-US" sz="1100"/>
              <a:t>.</a:t>
            </a:r>
            <a:r>
              <a:rPr lang="en-US" sz="1100">
                <a:uFill>
                  <a:noFill/>
                </a:uFill>
                <a:hlinkClick r:id="rId13"/>
              </a:rPr>
              <a:t> </a:t>
            </a:r>
            <a:r>
              <a:rPr lang="en-US" sz="1100" u="sng">
                <a:solidFill>
                  <a:schemeClr val="hlink"/>
                </a:solidFill>
                <a:hlinkClick r:id="rId14"/>
              </a:rPr>
              <a:t>https://smile.amazon.com/Learning-Pandas-Library-Munging-Analysis/dp/153359824X/ref=sr_1_1?dchild=1&amp;keywords=Learning+the+Pandas+Library&amp;qid=1613551948&amp;sr=8-1</a:t>
            </a:r>
            <a:endParaRPr sz="1100" u="sng">
              <a:solidFill>
                <a:schemeClr val="hlink"/>
              </a:solidFill>
            </a:endParaRPr>
          </a:p>
          <a:p>
            <a:pPr indent="-279400" lvl="0" marL="279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sz="1100"/>
              <a:t>Jordan, K. (2016). </a:t>
            </a:r>
            <a:r>
              <a:rPr i="1" lang="en-US" sz="1100"/>
              <a:t>Data Carpentry Assessment Report: Analysis of Post-Workshop Survey Results</a:t>
            </a:r>
            <a:r>
              <a:rPr lang="en-US" sz="1100"/>
              <a:t>. Zenodo.</a:t>
            </a:r>
            <a:r>
              <a:rPr lang="en-US" sz="1100">
                <a:uFill>
                  <a:noFill/>
                </a:uFill>
                <a:hlinkClick r:id="rId15"/>
              </a:rPr>
              <a:t> </a:t>
            </a:r>
            <a:r>
              <a:rPr lang="en-US" sz="1100" u="sng">
                <a:solidFill>
                  <a:schemeClr val="hlink"/>
                </a:solidFill>
                <a:hlinkClick r:id="rId16"/>
              </a:rPr>
              <a:t>https://doi.org/10.5281/zenodo.165858</a:t>
            </a:r>
            <a:endParaRPr sz="1100" u="sng">
              <a:solidFill>
                <a:schemeClr val="hlink"/>
              </a:solidFill>
            </a:endParaRPr>
          </a:p>
          <a:p>
            <a:pPr indent="-279400" lvl="0" marL="279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sz="1100"/>
              <a:t>Jordan, K. (2018). </a:t>
            </a:r>
            <a:r>
              <a:rPr i="1" lang="en-US" sz="1100"/>
              <a:t>Analysis of The Carpentries Long-Term Impact Survey</a:t>
            </a:r>
            <a:r>
              <a:rPr lang="en-US" sz="1100"/>
              <a:t>. Zenodo.</a:t>
            </a:r>
            <a:r>
              <a:rPr lang="en-US" sz="1100">
                <a:uFill>
                  <a:noFill/>
                </a:uFill>
                <a:hlinkClick r:id="rId17"/>
              </a:rPr>
              <a:t> </a:t>
            </a:r>
            <a:r>
              <a:rPr lang="en-US" sz="1100" u="sng">
                <a:solidFill>
                  <a:schemeClr val="hlink"/>
                </a:solidFill>
                <a:hlinkClick r:id="rId18"/>
              </a:rPr>
              <a:t>https://doi.org/10.5281/zenodo.1402200</a:t>
            </a:r>
            <a:endParaRPr sz="1100" u="sng">
              <a:solidFill>
                <a:schemeClr val="hlink"/>
              </a:solidFill>
            </a:endParaRPr>
          </a:p>
          <a:p>
            <a:pPr indent="-279400" lvl="0" marL="279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sz="1100"/>
              <a:t>Jordan, K. L., Marwick, B., Duckles, J., Zimmerman, N., and Becker, E. (2017). </a:t>
            </a:r>
            <a:r>
              <a:rPr i="1" lang="en-US" sz="1100"/>
              <a:t>Analysis of Software Carpentry’s Post-Workshop Surveys</a:t>
            </a:r>
            <a:r>
              <a:rPr lang="en-US" sz="1100"/>
              <a:t>. Zenodo.</a:t>
            </a:r>
            <a:r>
              <a:rPr lang="en-US" sz="1100">
                <a:uFill>
                  <a:noFill/>
                </a:uFill>
                <a:hlinkClick r:id="rId19"/>
              </a:rPr>
              <a:t> </a:t>
            </a:r>
            <a:r>
              <a:rPr lang="en-US" sz="1100" u="sng">
                <a:solidFill>
                  <a:schemeClr val="hlink"/>
                </a:solidFill>
                <a:hlinkClick r:id="rId20"/>
              </a:rPr>
              <a:t>https://doi.org/10.5281/zenodo.1043533</a:t>
            </a:r>
            <a:endParaRPr sz="1100" u="sng">
              <a:solidFill>
                <a:schemeClr val="hlink"/>
              </a:solidFill>
            </a:endParaRPr>
          </a:p>
          <a:p>
            <a:pPr indent="-279400" lvl="0" marL="279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sz="1100"/>
              <a:t>Jordan, K. L., Marwick, B., Weaver, B., Zimmerman, N., Williams, J., Teal, T., Becker, E., Duckles, J., Duckles, B., and Wickes, E. (2017). </a:t>
            </a:r>
            <a:r>
              <a:rPr i="1" lang="en-US" sz="1100"/>
              <a:t>Analysis of the Carpentries’ Long-Term Feedback Survey</a:t>
            </a:r>
            <a:r>
              <a:rPr lang="en-US" sz="1100"/>
              <a:t>. Zenodo.</a:t>
            </a:r>
            <a:r>
              <a:rPr lang="en-US" sz="1100">
                <a:uFill>
                  <a:noFill/>
                </a:uFill>
                <a:hlinkClick r:id="rId21"/>
              </a:rPr>
              <a:t> </a:t>
            </a:r>
            <a:r>
              <a:rPr lang="en-US" sz="1100" u="sng">
                <a:solidFill>
                  <a:schemeClr val="hlink"/>
                </a:solidFill>
                <a:hlinkClick r:id="rId22"/>
              </a:rPr>
              <a:t>https://doi.org/10.5281/zenodo.1039944</a:t>
            </a:r>
            <a:endParaRPr sz="1100" u="sng">
              <a:solidFill>
                <a:schemeClr val="hlink"/>
              </a:solidFill>
            </a:endParaRPr>
          </a:p>
          <a:p>
            <a:pPr indent="-279400" lvl="0" marL="279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sz="1100"/>
              <a:t>Jordan, K. L., and Michonneau, F. (2020). </a:t>
            </a:r>
            <a:r>
              <a:rPr i="1" lang="en-US" sz="1100"/>
              <a:t>Analysis of The Carpentries Long-Term Surveys (April 2020)</a:t>
            </a:r>
            <a:r>
              <a:rPr lang="en-US" sz="1100"/>
              <a:t>. Zenodo.</a:t>
            </a:r>
            <a:r>
              <a:rPr lang="en-US" sz="1100">
                <a:uFill>
                  <a:noFill/>
                </a:uFill>
                <a:hlinkClick r:id="rId23"/>
              </a:rPr>
              <a:t> </a:t>
            </a:r>
            <a:r>
              <a:rPr lang="en-US" sz="1100" u="sng">
                <a:solidFill>
                  <a:schemeClr val="hlink"/>
                </a:solidFill>
                <a:hlinkClick r:id="rId24"/>
              </a:rPr>
              <a:t>https://doi.org/10.5281/zenodo.3728205</a:t>
            </a:r>
            <a:endParaRPr sz="1100" u="sng">
              <a:solidFill>
                <a:schemeClr val="hlink"/>
              </a:solidFill>
            </a:endParaRPr>
          </a:p>
          <a:p>
            <a:pPr indent="-279400" lvl="0" marL="279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Jordan, K., Michonneau, F., and Weaver, B. (2018). </a:t>
            </a:r>
            <a:r>
              <a:rPr i="1" lang="en-US" sz="1100"/>
              <a:t>Analysis of Software and Data Carpentry’s Pre- and Post-Workshop Surveys</a:t>
            </a:r>
            <a:r>
              <a:rPr lang="en-US" sz="1100"/>
              <a:t>. Zenodo.</a:t>
            </a:r>
            <a:r>
              <a:rPr lang="en-US" sz="1100">
                <a:uFill>
                  <a:noFill/>
                </a:uFill>
                <a:hlinkClick r:id="rId25"/>
              </a:rPr>
              <a:t> </a:t>
            </a:r>
            <a:r>
              <a:rPr lang="en-US" sz="1100" u="sng">
                <a:solidFill>
                  <a:schemeClr val="hlink"/>
                </a:solidFill>
                <a:hlinkClick r:id="rId26"/>
              </a:rPr>
              <a:t>https://doi.org/10.5281/zenodo.1325464</a:t>
            </a:r>
            <a:endParaRPr sz="11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bdc0b0f4d3_0_52"/>
          <p:cNvSpPr txBox="1"/>
          <p:nvPr>
            <p:ph type="title"/>
          </p:nvPr>
        </p:nvSpPr>
        <p:spPr>
          <a:xfrm>
            <a:off x="1" y="439252"/>
            <a:ext cx="10993200" cy="1107900"/>
          </a:xfrm>
          <a:prstGeom prst="rect">
            <a:avLst/>
          </a:prstGeom>
        </p:spPr>
        <p:txBody>
          <a:bodyPr anchorCtr="0" anchor="ctr" bIns="274300" lIns="1188700" spcFirstLastPara="1" rIns="274300" wrap="square" tIns="2743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References</a:t>
            </a:r>
            <a:endParaRPr/>
          </a:p>
        </p:txBody>
      </p:sp>
      <p:sp>
        <p:nvSpPr>
          <p:cNvPr id="378" name="Google Shape;378;gbdc0b0f4d3_0_52"/>
          <p:cNvSpPr txBox="1"/>
          <p:nvPr>
            <p:ph idx="12" type="sldNum"/>
          </p:nvPr>
        </p:nvSpPr>
        <p:spPr>
          <a:xfrm>
            <a:off x="208428" y="6297297"/>
            <a:ext cx="9927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79" name="Google Shape;379;gbdc0b0f4d3_0_52"/>
          <p:cNvSpPr txBox="1"/>
          <p:nvPr>
            <p:ph idx="1" type="body"/>
          </p:nvPr>
        </p:nvSpPr>
        <p:spPr>
          <a:xfrm>
            <a:off x="1203525" y="1547150"/>
            <a:ext cx="9665100" cy="5115300"/>
          </a:xfrm>
          <a:prstGeom prst="rect">
            <a:avLst/>
          </a:prstGeom>
        </p:spPr>
        <p:txBody>
          <a:bodyPr anchorCtr="0" anchor="t" bIns="45700" lIns="274300" spcFirstLastPara="1" rIns="365750" wrap="square" tIns="274300">
            <a:normAutofit fontScale="77500"/>
          </a:bodyPr>
          <a:lstStyle/>
          <a:p>
            <a:pPr indent="-279400" lvl="0" marL="279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Koch, C., and Wilson, G. (2016). </a:t>
            </a:r>
            <a:r>
              <a:rPr i="1" lang="en-US" sz="1100"/>
              <a:t>Software carpentry: Instructor Training</a:t>
            </a:r>
            <a:r>
              <a:rPr lang="en-US" sz="1100"/>
              <a:t>.</a:t>
            </a:r>
            <a:r>
              <a:rPr lang="en-US" sz="1100">
                <a:uFill>
                  <a:noFill/>
                </a:uFill>
                <a:hlinkClick r:id="rId3"/>
              </a:rPr>
              <a:t> </a:t>
            </a:r>
            <a:r>
              <a:rPr lang="en-US" sz="1100" u="sng">
                <a:solidFill>
                  <a:schemeClr val="hlink"/>
                </a:solidFill>
                <a:hlinkClick r:id="rId4"/>
              </a:rPr>
              <a:t>https://doi.org/10.5281/zenodo.57571</a:t>
            </a:r>
            <a:endParaRPr sz="1100" u="sng">
              <a:solidFill>
                <a:schemeClr val="hlink"/>
              </a:solidFill>
            </a:endParaRPr>
          </a:p>
          <a:p>
            <a:pPr indent="-279400" lvl="0" marL="279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Kross, S., Peng, R. D., Caffo, B. S., Gooding, I., and Leek, J. T. (2020). The Democratization of Data Science Education. </a:t>
            </a:r>
            <a:r>
              <a:rPr i="1" lang="en-US" sz="1100"/>
              <a:t>The American Statistician</a:t>
            </a:r>
            <a:r>
              <a:rPr lang="en-US" sz="1100"/>
              <a:t>, </a:t>
            </a:r>
            <a:r>
              <a:rPr i="1" lang="en-US" sz="1100"/>
              <a:t>74</a:t>
            </a:r>
            <a:r>
              <a:rPr lang="en-US" sz="1100"/>
              <a:t>(1), 1–7.</a:t>
            </a:r>
            <a:r>
              <a:rPr lang="en-US" sz="1100">
                <a:uFill>
                  <a:noFill/>
                </a:uFill>
                <a:hlinkClick r:id="rId5"/>
              </a:rPr>
              <a:t> </a:t>
            </a:r>
            <a:r>
              <a:rPr lang="en-US" sz="1100" u="sng">
                <a:solidFill>
                  <a:schemeClr val="hlink"/>
                </a:solidFill>
                <a:hlinkClick r:id="rId6"/>
              </a:rPr>
              <a:t>https://doi.org/10.1080/00031305.2019.1668849</a:t>
            </a:r>
            <a:endParaRPr sz="1100" u="sng">
              <a:solidFill>
                <a:schemeClr val="hlink"/>
              </a:solidFill>
            </a:endParaRPr>
          </a:p>
          <a:p>
            <a:pPr indent="-279400" lvl="0" marL="279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Lee, G., Bacon, S., Bush, I., Fortunato, L., Gavaghan, D., Lestang, T., Morton, C., Robinson, M., Rocca-Serra, P., Sansone, S.-A., and Webb, H. (2021). Barely sufficient practices in scientific computing. </a:t>
            </a:r>
            <a:r>
              <a:rPr i="1" lang="en-US" sz="1100"/>
              <a:t>Patterns</a:t>
            </a:r>
            <a:r>
              <a:rPr lang="en-US" sz="1100"/>
              <a:t>, </a:t>
            </a:r>
            <a:r>
              <a:rPr i="1" lang="en-US" sz="1100"/>
              <a:t>2</a:t>
            </a:r>
            <a:r>
              <a:rPr lang="en-US" sz="1100"/>
              <a:t>(2).</a:t>
            </a:r>
            <a:r>
              <a:rPr lang="en-US" sz="1100">
                <a:uFill>
                  <a:noFill/>
                </a:uFill>
                <a:hlinkClick r:id="rId7"/>
              </a:rPr>
              <a:t> </a:t>
            </a:r>
            <a:r>
              <a:rPr lang="en-US" sz="1100" u="sng">
                <a:solidFill>
                  <a:schemeClr val="hlink"/>
                </a:solidFill>
                <a:hlinkClick r:id="rId8"/>
              </a:rPr>
              <a:t>https://doi.org/10.1016/j.patter.2021.100206</a:t>
            </a:r>
            <a:endParaRPr sz="1100" u="sng">
              <a:solidFill>
                <a:schemeClr val="hlink"/>
              </a:solidFill>
            </a:endParaRPr>
          </a:p>
          <a:p>
            <a:pPr indent="-279400" lvl="0" marL="279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McKinney. (2017). </a:t>
            </a:r>
            <a:r>
              <a:rPr i="1" lang="en-US" sz="1100"/>
              <a:t>Python for Data Analysis</a:t>
            </a:r>
            <a:r>
              <a:rPr lang="en-US" sz="1100"/>
              <a:t> (2nd ed.).</a:t>
            </a:r>
            <a:r>
              <a:rPr lang="en-US" sz="1100">
                <a:uFill>
                  <a:noFill/>
                </a:uFill>
                <a:hlinkClick r:id="rId9"/>
              </a:rPr>
              <a:t> </a:t>
            </a:r>
            <a:r>
              <a:rPr lang="en-US" sz="1100" u="sng">
                <a:solidFill>
                  <a:schemeClr val="hlink"/>
                </a:solidFill>
                <a:hlinkClick r:id="rId10"/>
              </a:rPr>
              <a:t>https://www.oreilly.com/library/view/python-for-data/9781449323592/</a:t>
            </a:r>
            <a:endParaRPr sz="1100" u="sng">
              <a:solidFill>
                <a:schemeClr val="hlink"/>
              </a:solidFill>
            </a:endParaRPr>
          </a:p>
          <a:p>
            <a:pPr indent="-279400" lvl="0" marL="279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National Institutes of Health. (2013, June 15). </a:t>
            </a:r>
            <a:r>
              <a:rPr i="1" lang="en-US" sz="1100"/>
              <a:t>Big Data to Knowledge</a:t>
            </a:r>
            <a:r>
              <a:rPr lang="en-US" sz="1100"/>
              <a:t>.</a:t>
            </a:r>
            <a:r>
              <a:rPr lang="en-US" sz="1100">
                <a:uFill>
                  <a:noFill/>
                </a:uFill>
                <a:hlinkClick r:id="rId11"/>
              </a:rPr>
              <a:t> </a:t>
            </a:r>
            <a:r>
              <a:rPr lang="en-US" sz="1100" u="sng">
                <a:solidFill>
                  <a:schemeClr val="hlink"/>
                </a:solidFill>
                <a:hlinkClick r:id="rId12"/>
              </a:rPr>
              <a:t>https://commonfund.nih.gov/bd2k</a:t>
            </a:r>
            <a:endParaRPr sz="1100" u="sng">
              <a:solidFill>
                <a:schemeClr val="hlink"/>
              </a:solidFill>
            </a:endParaRPr>
          </a:p>
          <a:p>
            <a:pPr indent="-279400" lvl="0" marL="279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National Institutes of Health. (2020, September 14). </a:t>
            </a:r>
            <a:r>
              <a:rPr i="1" lang="en-US" sz="1100"/>
              <a:t>NIH Strategic Plan for Data Science | Data Science at NIH</a:t>
            </a:r>
            <a:r>
              <a:rPr lang="en-US" sz="1100"/>
              <a:t>.</a:t>
            </a:r>
            <a:r>
              <a:rPr lang="en-US" sz="1100">
                <a:uFill>
                  <a:noFill/>
                </a:uFill>
                <a:hlinkClick r:id="rId13"/>
              </a:rPr>
              <a:t> </a:t>
            </a:r>
            <a:r>
              <a:rPr lang="en-US" sz="1100" u="sng">
                <a:solidFill>
                  <a:schemeClr val="hlink"/>
                </a:solidFill>
                <a:hlinkClick r:id="rId14"/>
              </a:rPr>
              <a:t>https://datascience.nih.gov/nih-strategic-plan-data-science</a:t>
            </a:r>
            <a:endParaRPr sz="1100" u="sng">
              <a:solidFill>
                <a:schemeClr val="hlink"/>
              </a:solidFill>
            </a:endParaRPr>
          </a:p>
          <a:p>
            <a:pPr indent="-279400" lvl="0" marL="279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Song, I.-Y., and Zhu, Y. (2016). Big data and data science: What should we teach? </a:t>
            </a:r>
            <a:r>
              <a:rPr i="1" lang="en-US" sz="1100"/>
              <a:t>Expert Systems</a:t>
            </a:r>
            <a:r>
              <a:rPr lang="en-US" sz="1100"/>
              <a:t>, </a:t>
            </a:r>
            <a:r>
              <a:rPr i="1" lang="en-US" sz="1100"/>
              <a:t>33</a:t>
            </a:r>
            <a:r>
              <a:rPr lang="en-US" sz="1100"/>
              <a:t>(4), 364–373.</a:t>
            </a:r>
            <a:r>
              <a:rPr lang="en-US" sz="1100">
                <a:uFill>
                  <a:noFill/>
                </a:uFill>
                <a:hlinkClick r:id="rId15"/>
              </a:rPr>
              <a:t> </a:t>
            </a:r>
            <a:r>
              <a:rPr lang="en-US" sz="1100" u="sng">
                <a:solidFill>
                  <a:schemeClr val="hlink"/>
                </a:solidFill>
                <a:hlinkClick r:id="rId16"/>
              </a:rPr>
              <a:t>https://doi.org/10.1111/exsy.12130</a:t>
            </a:r>
            <a:endParaRPr sz="1100" u="sng">
              <a:solidFill>
                <a:schemeClr val="hlink"/>
              </a:solidFill>
            </a:endParaRPr>
          </a:p>
          <a:p>
            <a:pPr indent="-279400" lvl="0" marL="279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UCLA: Statistical Consulting Group. (2021, February 17). </a:t>
            </a:r>
            <a:r>
              <a:rPr i="1" lang="en-US" sz="1100"/>
              <a:t>A Practical Introduction to Factor Analysis</a:t>
            </a:r>
            <a:r>
              <a:rPr lang="en-US" sz="1100"/>
              <a:t>.</a:t>
            </a:r>
            <a:r>
              <a:rPr lang="en-US" sz="1100">
                <a:uFill>
                  <a:noFill/>
                </a:uFill>
                <a:hlinkClick r:id="rId17"/>
              </a:rPr>
              <a:t> </a:t>
            </a:r>
            <a:r>
              <a:rPr lang="en-US" sz="1100" u="sng">
                <a:solidFill>
                  <a:schemeClr val="hlink"/>
                </a:solidFill>
                <a:hlinkClick r:id="rId18"/>
              </a:rPr>
              <a:t>https://stats.idre.ucla.edu/spss/seminars/introduction-to-factor-analysis/</a:t>
            </a:r>
            <a:endParaRPr sz="1100" u="sng">
              <a:solidFill>
                <a:schemeClr val="hlink"/>
              </a:solidFill>
            </a:endParaRPr>
          </a:p>
          <a:p>
            <a:pPr indent="-279400" lvl="0" marL="279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Wickham, H., and Garrett, G. (2017). </a:t>
            </a:r>
            <a:r>
              <a:rPr i="1" lang="en-US" sz="1100"/>
              <a:t>R for Data Science</a:t>
            </a:r>
            <a:r>
              <a:rPr lang="en-US" sz="1100"/>
              <a:t>.</a:t>
            </a:r>
            <a:r>
              <a:rPr lang="en-US" sz="1100">
                <a:uFill>
                  <a:noFill/>
                </a:uFill>
                <a:hlinkClick r:id="rId19"/>
              </a:rPr>
              <a:t> </a:t>
            </a:r>
            <a:r>
              <a:rPr lang="en-US" sz="1100" u="sng">
                <a:solidFill>
                  <a:schemeClr val="hlink"/>
                </a:solidFill>
                <a:hlinkClick r:id="rId20"/>
              </a:rPr>
              <a:t>https://r4ds.had.co.nz/</a:t>
            </a:r>
            <a:endParaRPr sz="1100" u="sng">
              <a:solidFill>
                <a:schemeClr val="hlink"/>
              </a:solidFill>
            </a:endParaRPr>
          </a:p>
          <a:p>
            <a:pPr indent="-279400" lvl="0" marL="279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Wilson, G. (2019). </a:t>
            </a:r>
            <a:r>
              <a:rPr i="1" lang="en-US" sz="1100"/>
              <a:t>Teaching tech together: How to make your lessons work and build a teaching community around them</a:t>
            </a:r>
            <a:r>
              <a:rPr lang="en-US" sz="1100"/>
              <a:t>. CRC Press.</a:t>
            </a:r>
            <a:endParaRPr sz="1100"/>
          </a:p>
          <a:p>
            <a:pPr indent="-279400" lvl="0" marL="279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Wilson, G., Aruliah, D. A., Brown, C. T., Hong, N. P. C., Davis, M., Guy, R. T., Haddock, S. H., Huff, K. D., Mitchell, I. M., Plumbley, M. D., and others. (2014). Best practices for scientific computing. </a:t>
            </a:r>
            <a:r>
              <a:rPr i="1" lang="en-US" sz="1100"/>
              <a:t>PLoS Biology</a:t>
            </a:r>
            <a:r>
              <a:rPr lang="en-US" sz="1100"/>
              <a:t>, </a:t>
            </a:r>
            <a:r>
              <a:rPr i="1" lang="en-US" sz="1100"/>
              <a:t>12</a:t>
            </a:r>
            <a:r>
              <a:rPr lang="en-US" sz="1100"/>
              <a:t>(1), e1001745.</a:t>
            </a:r>
            <a:endParaRPr sz="1100"/>
          </a:p>
          <a:p>
            <a:pPr indent="-279400" lvl="0" marL="279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Wilson, G., Bryan, J., Cranston, K., Kitzes, J., Nederbragt, L., and Teal, T. K. (2017). Good enough practices in scientific computing. </a:t>
            </a:r>
            <a:r>
              <a:rPr i="1" lang="en-US" sz="1100"/>
              <a:t>PLoS Computational Biology</a:t>
            </a:r>
            <a:r>
              <a:rPr lang="en-US" sz="1100"/>
              <a:t>, </a:t>
            </a:r>
            <a:r>
              <a:rPr i="1" lang="en-US" sz="1100"/>
              <a:t>13</a:t>
            </a:r>
            <a:r>
              <a:rPr lang="en-US" sz="1100"/>
              <a:t>(6), e1005510.</a:t>
            </a:r>
            <a:endParaRPr sz="1100"/>
          </a:p>
          <a:p>
            <a:pPr indent="-279400" lvl="0" marL="279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Word, K. R. (2017, December 11). </a:t>
            </a:r>
            <a:r>
              <a:rPr i="1" lang="en-US" sz="1100"/>
              <a:t>When Do Workshops Work? A Response to the “Null Effects” paper from Feldon et al.</a:t>
            </a:r>
            <a:r>
              <a:rPr lang="en-US" sz="1100"/>
              <a:t> Software Carpentry.</a:t>
            </a:r>
            <a:r>
              <a:rPr lang="en-US" sz="1100">
                <a:uFill>
                  <a:noFill/>
                </a:uFill>
                <a:hlinkClick r:id="rId21"/>
              </a:rPr>
              <a:t> </a:t>
            </a:r>
            <a:r>
              <a:rPr lang="en-US" sz="1100" u="sng">
                <a:solidFill>
                  <a:schemeClr val="hlink"/>
                </a:solidFill>
                <a:hlinkClick r:id="rId22"/>
              </a:rPr>
              <a:t>http://software-carpentry.org//blog/2017/12/response-null-effects.html</a:t>
            </a:r>
            <a:endParaRPr sz="1100" u="sng">
              <a:solidFill>
                <a:schemeClr val="hlink"/>
              </a:solidFill>
            </a:endParaRPr>
          </a:p>
          <a:p>
            <a:pPr indent="-279400" lvl="0" marL="279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bd4c05f551_0_26"/>
          <p:cNvSpPr txBox="1"/>
          <p:nvPr>
            <p:ph type="title"/>
          </p:nvPr>
        </p:nvSpPr>
        <p:spPr>
          <a:xfrm>
            <a:off x="1" y="439252"/>
            <a:ext cx="10993200" cy="1107900"/>
          </a:xfrm>
          <a:prstGeom prst="rect">
            <a:avLst/>
          </a:prstGeom>
        </p:spPr>
        <p:txBody>
          <a:bodyPr anchorCtr="0" anchor="ctr" bIns="274300" lIns="1188700" spcFirstLastPara="1" rIns="274300" wrap="square" tIns="2743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Current status of d</a:t>
            </a:r>
            <a:r>
              <a:rPr lang="en-US"/>
              <a:t>ata science education </a:t>
            </a:r>
            <a:endParaRPr/>
          </a:p>
        </p:txBody>
      </p:sp>
      <p:sp>
        <p:nvSpPr>
          <p:cNvPr id="128" name="Google Shape;128;gbd4c05f551_0_26"/>
          <p:cNvSpPr txBox="1"/>
          <p:nvPr>
            <p:ph idx="12" type="sldNum"/>
          </p:nvPr>
        </p:nvSpPr>
        <p:spPr>
          <a:xfrm>
            <a:off x="208428" y="6297297"/>
            <a:ext cx="9927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9" name="Google Shape;129;gbd4c05f551_0_26"/>
          <p:cNvSpPr txBox="1"/>
          <p:nvPr>
            <p:ph idx="1" type="body"/>
          </p:nvPr>
        </p:nvSpPr>
        <p:spPr>
          <a:xfrm>
            <a:off x="1203515" y="1969995"/>
            <a:ext cx="9665100" cy="4372800"/>
          </a:xfrm>
          <a:prstGeom prst="rect">
            <a:avLst/>
          </a:prstGeom>
        </p:spPr>
        <p:txBody>
          <a:bodyPr anchorCtr="0" anchor="t" bIns="45700" lIns="274300" spcFirstLastPara="1" rIns="365750" wrap="square" tIns="274300">
            <a:norm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Joint departments</a:t>
            </a:r>
            <a:endParaRPr/>
          </a:p>
        </p:txBody>
      </p:sp>
      <p:sp>
        <p:nvSpPr>
          <p:cNvPr id="130" name="Google Shape;130;gbd4c05f551_0_26"/>
          <p:cNvSpPr txBox="1"/>
          <p:nvPr/>
        </p:nvSpPr>
        <p:spPr>
          <a:xfrm>
            <a:off x="7927500" y="6416975"/>
            <a:ext cx="20838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chemeClr val="dk1"/>
                </a:solidFill>
              </a:rPr>
              <a:t>(Song and Zhu, 2016)</a:t>
            </a:r>
            <a:endParaRPr sz="1000">
              <a:solidFill>
                <a:schemeClr val="dk1"/>
              </a:solidFill>
            </a:endParaRPr>
          </a:p>
        </p:txBody>
      </p:sp>
      <p:pic>
        <p:nvPicPr>
          <p:cNvPr id="131" name="Google Shape;131;gbd4c05f551_0_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69050" y="2256150"/>
            <a:ext cx="5400675" cy="3800475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gbd4c05f551_0_26"/>
          <p:cNvSpPr/>
          <p:nvPr/>
        </p:nvSpPr>
        <p:spPr>
          <a:xfrm>
            <a:off x="6269050" y="3518100"/>
            <a:ext cx="5039100" cy="225000"/>
          </a:xfrm>
          <a:prstGeom prst="rect">
            <a:avLst/>
          </a:prstGeom>
          <a:noFill/>
          <a:ln cap="flat" cmpd="sng" w="38100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gbd4c05f551_0_26"/>
          <p:cNvSpPr/>
          <p:nvPr/>
        </p:nvSpPr>
        <p:spPr>
          <a:xfrm>
            <a:off x="6269050" y="4392993"/>
            <a:ext cx="5039100" cy="225000"/>
          </a:xfrm>
          <a:prstGeom prst="rect">
            <a:avLst/>
          </a:prstGeom>
          <a:noFill/>
          <a:ln cap="flat" cmpd="sng" w="38100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bd9dc5bd53_0_114"/>
          <p:cNvSpPr txBox="1"/>
          <p:nvPr>
            <p:ph idx="12" type="sldNum"/>
          </p:nvPr>
        </p:nvSpPr>
        <p:spPr>
          <a:xfrm>
            <a:off x="208428" y="6297297"/>
            <a:ext cx="992700" cy="30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bd4c05f551_0_309"/>
          <p:cNvSpPr txBox="1"/>
          <p:nvPr>
            <p:ph type="title"/>
          </p:nvPr>
        </p:nvSpPr>
        <p:spPr>
          <a:xfrm>
            <a:off x="1" y="439252"/>
            <a:ext cx="10993200" cy="1107900"/>
          </a:xfrm>
          <a:prstGeom prst="rect">
            <a:avLst/>
          </a:prstGeom>
        </p:spPr>
        <p:txBody>
          <a:bodyPr anchorCtr="0" anchor="ctr" bIns="274300" lIns="1188700" spcFirstLastPara="1" rIns="274300" wrap="square" tIns="2743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Response Rates</a:t>
            </a:r>
            <a:endParaRPr/>
          </a:p>
        </p:txBody>
      </p:sp>
      <p:sp>
        <p:nvSpPr>
          <p:cNvPr id="392" name="Google Shape;392;gbd4c05f551_0_309"/>
          <p:cNvSpPr txBox="1"/>
          <p:nvPr>
            <p:ph idx="12" type="sldNum"/>
          </p:nvPr>
        </p:nvSpPr>
        <p:spPr>
          <a:xfrm>
            <a:off x="208428" y="6297297"/>
            <a:ext cx="9927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93" name="Google Shape;393;gbd4c05f551_0_309"/>
          <p:cNvSpPr txBox="1"/>
          <p:nvPr>
            <p:ph idx="1" type="body"/>
          </p:nvPr>
        </p:nvSpPr>
        <p:spPr>
          <a:xfrm>
            <a:off x="1203515" y="1969995"/>
            <a:ext cx="9665100" cy="4372800"/>
          </a:xfrm>
          <a:prstGeom prst="rect">
            <a:avLst/>
          </a:prstGeom>
        </p:spPr>
        <p:txBody>
          <a:bodyPr anchorCtr="0" anchor="t" bIns="45700" lIns="274300" spcFirstLastPara="1" rIns="365750" wrap="square" tIns="2743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/>
              <a:t>Self-assessment (persona): 51 </a:t>
            </a:r>
            <a:r>
              <a:rPr lang="en-US" sz="2400"/>
              <a:t>respondents</a:t>
            </a:r>
            <a:r>
              <a:rPr lang="en-US" sz="2400"/>
              <a:t>, 45 non-missing</a:t>
            </a:r>
            <a:endParaRPr sz="2400"/>
          </a:p>
          <a:p>
            <a:pPr indent="0" lvl="0" marL="0" rtl="0" algn="l">
              <a:spcBef>
                <a:spcPts val="1000"/>
              </a:spcBef>
              <a:spcAft>
                <a:spcPts val="600"/>
              </a:spcAft>
              <a:buNone/>
            </a:pPr>
            <a:r>
              <a:rPr lang="en-US" sz="2400"/>
              <a:t>3 Workshops:</a:t>
            </a:r>
            <a:r>
              <a:rPr lang="en-US"/>
              <a:t>	</a:t>
            </a:r>
            <a:endParaRPr/>
          </a:p>
        </p:txBody>
      </p:sp>
      <p:graphicFrame>
        <p:nvGraphicFramePr>
          <p:cNvPr id="394" name="Google Shape;394;gbd4c05f551_0_309"/>
          <p:cNvGraphicFramePr/>
          <p:nvPr/>
        </p:nvGraphicFramePr>
        <p:xfrm>
          <a:off x="1719875" y="3290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{45A192A7-88AF-43B3-BE32-6D402ABFD555}</a:tableStyleId>
              </a:tblPr>
              <a:tblGrid>
                <a:gridCol w="737500"/>
                <a:gridCol w="1243850"/>
                <a:gridCol w="1499475"/>
                <a:gridCol w="1508075"/>
                <a:gridCol w="1286575"/>
                <a:gridCol w="1462250"/>
                <a:gridCol w="1014525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Registrants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Attendees Day 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Attendees Day 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Pre workshop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Post workshop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Long-term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57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27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20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11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7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7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N/A</a:t>
                      </a:r>
                      <a:endParaRPr sz="1800"/>
                    </a:p>
                  </a:txBody>
                  <a:tcPr marT="91425" marB="91425" marR="91425" marL="91425"/>
                </a:tc>
              </a:tr>
              <a:tr h="457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2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5 (?)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5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N/A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N/A</a:t>
                      </a:r>
                      <a:endParaRPr sz="1800"/>
                    </a:p>
                  </a:txBody>
                  <a:tcPr marT="91425" marB="91425" marR="91425" marL="91425"/>
                </a:tc>
              </a:tr>
              <a:tr h="457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3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45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19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16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12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7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N/A</a:t>
                      </a:r>
                      <a:endParaRPr sz="1800"/>
                    </a:p>
                  </a:txBody>
                  <a:tcPr marT="91425" marB="91425" marR="91425" marL="91425"/>
                </a:tc>
              </a:tr>
              <a:tr h="457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Total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77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44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27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19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14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~ 0.5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457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%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-43% </a:t>
                      </a:r>
                      <a:r>
                        <a:rPr lang="en-US" sz="1100">
                          <a:solidFill>
                            <a:schemeClr val="dk1"/>
                          </a:solidFill>
                        </a:rPr>
                        <a:t>Registrants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-37% Day 1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-57% Day 1</a:t>
                      </a:r>
                      <a:endParaRPr sz="11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-75% </a:t>
                      </a:r>
                      <a:r>
                        <a:rPr lang="en-US" sz="1100">
                          <a:solidFill>
                            <a:schemeClr val="dk1"/>
                          </a:solidFill>
                        </a:rPr>
                        <a:t>Registrants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-26% Pre</a:t>
                      </a:r>
                      <a:endParaRPr sz="11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-68% Day 1</a:t>
                      </a:r>
                      <a:endParaRPr sz="11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-82% </a:t>
                      </a:r>
                      <a:r>
                        <a:rPr lang="en-US" sz="1100">
                          <a:solidFill>
                            <a:schemeClr val="dk1"/>
                          </a:solidFill>
                        </a:rPr>
                        <a:t>Registrants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chemeClr val="dk1"/>
                          </a:solidFill>
                        </a:rPr>
                        <a:t>-98% Post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bd9dc5bd53_0_100"/>
          <p:cNvSpPr txBox="1"/>
          <p:nvPr>
            <p:ph type="title"/>
          </p:nvPr>
        </p:nvSpPr>
        <p:spPr>
          <a:xfrm>
            <a:off x="1" y="439252"/>
            <a:ext cx="10993200" cy="1107900"/>
          </a:xfrm>
          <a:prstGeom prst="rect">
            <a:avLst/>
          </a:prstGeom>
        </p:spPr>
        <p:txBody>
          <a:bodyPr anchorCtr="0" anchor="ctr" bIns="274300" lIns="1188700" spcFirstLastPara="1" rIns="274300" wrap="square" tIns="2743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Survey </a:t>
            </a:r>
            <a:r>
              <a:rPr lang="en-US"/>
              <a:t>Response Rates</a:t>
            </a:r>
            <a:endParaRPr/>
          </a:p>
        </p:txBody>
      </p:sp>
      <p:sp>
        <p:nvSpPr>
          <p:cNvPr id="401" name="Google Shape;401;gbd9dc5bd53_0_100"/>
          <p:cNvSpPr txBox="1"/>
          <p:nvPr>
            <p:ph idx="12" type="sldNum"/>
          </p:nvPr>
        </p:nvSpPr>
        <p:spPr>
          <a:xfrm>
            <a:off x="208428" y="6297297"/>
            <a:ext cx="9927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02" name="Google Shape;402;gbd9dc5bd53_0_100"/>
          <p:cNvSpPr txBox="1"/>
          <p:nvPr>
            <p:ph idx="1" type="body"/>
          </p:nvPr>
        </p:nvSpPr>
        <p:spPr>
          <a:xfrm>
            <a:off x="1201115" y="1924495"/>
            <a:ext cx="9665100" cy="4372800"/>
          </a:xfrm>
          <a:prstGeom prst="rect">
            <a:avLst/>
          </a:prstGeom>
        </p:spPr>
        <p:txBody>
          <a:bodyPr anchorCtr="0" anchor="t" bIns="45700" lIns="274300" spcFirstLastPara="1" rIns="365750" wrap="square" tIns="2743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Carpentries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60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403" name="Google Shape;403;gbd9dc5bd53_0_100"/>
          <p:cNvGraphicFramePr/>
          <p:nvPr/>
        </p:nvGraphicFramePr>
        <p:xfrm>
          <a:off x="3711725" y="1924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{45A192A7-88AF-43B3-BE32-6D402ABFD555}</a:tableStyleId>
              </a:tblPr>
              <a:tblGrid>
                <a:gridCol w="823625"/>
                <a:gridCol w="1674650"/>
                <a:gridCol w="1684250"/>
                <a:gridCol w="1684250"/>
              </a:tblGrid>
              <a:tr h="609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Pre workshop</a:t>
                      </a:r>
                      <a:endParaRPr sz="1800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Post workshop</a:t>
                      </a:r>
                      <a:endParaRPr sz="18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Long-term</a:t>
                      </a:r>
                      <a:endParaRPr sz="18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7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dc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1,259</a:t>
                      </a:r>
                      <a:endParaRPr sz="1800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862</a:t>
                      </a:r>
                      <a:endParaRPr sz="18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31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swc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14,154</a:t>
                      </a:r>
                      <a:endParaRPr sz="1800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6,458</a:t>
                      </a:r>
                      <a:endParaRPr sz="18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31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Total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15,413</a:t>
                      </a:r>
                      <a:endParaRPr sz="1800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7320</a:t>
                      </a:r>
                      <a:endParaRPr sz="18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162</a:t>
                      </a:r>
                      <a:endParaRPr sz="18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bd9dc5bd53_0_136"/>
          <p:cNvSpPr txBox="1"/>
          <p:nvPr>
            <p:ph type="title"/>
          </p:nvPr>
        </p:nvSpPr>
        <p:spPr>
          <a:xfrm>
            <a:off x="1" y="439252"/>
            <a:ext cx="10993200" cy="1107900"/>
          </a:xfrm>
          <a:prstGeom prst="rect">
            <a:avLst/>
          </a:prstGeom>
        </p:spPr>
        <p:txBody>
          <a:bodyPr anchorCtr="0" anchor="ctr" bIns="274300" lIns="1188700" spcFirstLastPara="1" rIns="274300" wrap="square" tIns="2743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Listservs</a:t>
            </a:r>
            <a:endParaRPr/>
          </a:p>
        </p:txBody>
      </p:sp>
      <p:sp>
        <p:nvSpPr>
          <p:cNvPr id="410" name="Google Shape;410;gbd9dc5bd53_0_136"/>
          <p:cNvSpPr txBox="1"/>
          <p:nvPr>
            <p:ph idx="12" type="sldNum"/>
          </p:nvPr>
        </p:nvSpPr>
        <p:spPr>
          <a:xfrm>
            <a:off x="208428" y="6297297"/>
            <a:ext cx="9927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11" name="Google Shape;411;gbd9dc5bd53_0_136"/>
          <p:cNvSpPr txBox="1"/>
          <p:nvPr>
            <p:ph idx="1" type="body"/>
          </p:nvPr>
        </p:nvSpPr>
        <p:spPr>
          <a:xfrm>
            <a:off x="1203515" y="1969995"/>
            <a:ext cx="9665100" cy="4372800"/>
          </a:xfrm>
          <a:prstGeom prst="rect">
            <a:avLst/>
          </a:prstGeom>
        </p:spPr>
        <p:txBody>
          <a:bodyPr anchorCtr="0" anchor="t" bIns="45700" lIns="274300" spcFirstLastPara="1" rIns="365750" wrap="square" tIns="274300">
            <a:norm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AutoNum type="arabicPeriod"/>
            </a:pPr>
            <a:r>
              <a:rPr lang="en-US"/>
              <a:t>iTHRIV (Taryn Luoma, MHA)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/>
              <a:t>GBCB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/>
              <a:t>IGEP (Dennie Munson)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/>
              <a:t>VetMed (Andrea Green)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/>
              <a:t>VT Carpentries workshops (Nathaniel Porter, PhD)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/>
              <a:t>VT Roanoke Center (David Conners)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▪"/>
            </a:pPr>
            <a:r>
              <a:rPr lang="en-US" sz="2400"/>
              <a:t>No explicit email sent to the for VCOM listserve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-US" sz="2400"/>
              <a:t>Sample population does </a:t>
            </a:r>
            <a:r>
              <a:rPr b="1" lang="en-US" sz="2400"/>
              <a:t>not </a:t>
            </a:r>
            <a:r>
              <a:rPr lang="en-US" sz="2400"/>
              <a:t>contain 8 iTHRIV Scholars</a:t>
            </a:r>
            <a:endParaRPr sz="24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bdc0b0f4d3_0_115"/>
          <p:cNvSpPr txBox="1"/>
          <p:nvPr>
            <p:ph type="title"/>
          </p:nvPr>
        </p:nvSpPr>
        <p:spPr>
          <a:xfrm>
            <a:off x="1" y="439252"/>
            <a:ext cx="10993200" cy="1107900"/>
          </a:xfrm>
          <a:prstGeom prst="rect">
            <a:avLst/>
          </a:prstGeom>
        </p:spPr>
        <p:txBody>
          <a:bodyPr anchorCtr="0" anchor="ctr" bIns="274300" lIns="1188700" spcFirstLastPara="1" rIns="274300" wrap="square" tIns="2743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Power Calculation</a:t>
            </a:r>
            <a:endParaRPr/>
          </a:p>
        </p:txBody>
      </p:sp>
      <p:sp>
        <p:nvSpPr>
          <p:cNvPr id="418" name="Google Shape;418;gbdc0b0f4d3_0_115"/>
          <p:cNvSpPr txBox="1"/>
          <p:nvPr>
            <p:ph idx="12" type="sldNum"/>
          </p:nvPr>
        </p:nvSpPr>
        <p:spPr>
          <a:xfrm>
            <a:off x="208428" y="6297297"/>
            <a:ext cx="9927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19" name="Google Shape;419;gbdc0b0f4d3_0_115"/>
          <p:cNvSpPr txBox="1"/>
          <p:nvPr>
            <p:ph idx="1" type="body"/>
          </p:nvPr>
        </p:nvSpPr>
        <p:spPr>
          <a:xfrm>
            <a:off x="1203515" y="1969995"/>
            <a:ext cx="9665100" cy="4372800"/>
          </a:xfrm>
          <a:prstGeom prst="rect">
            <a:avLst/>
          </a:prstGeom>
        </p:spPr>
        <p:txBody>
          <a:bodyPr anchorCtr="0" anchor="t" bIns="45700" lIns="274300" spcFirstLastPara="1" rIns="365750" wrap="square" tIns="2743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600"/>
              </a:spcAft>
              <a:buNone/>
            </a:pPr>
            <a:r>
              <a:rPr lang="en-US" sz="1100" u="sng">
                <a:solidFill>
                  <a:schemeClr val="hlink"/>
                </a:solidFill>
                <a:hlinkClick r:id="rId3"/>
              </a:rPr>
              <a:t>https://homepage.univie.ac.at/robin.ristl/samplesize.php?test=wilcoxon</a:t>
            </a:r>
            <a:endParaRPr sz="1100"/>
          </a:p>
        </p:txBody>
      </p:sp>
      <p:pic>
        <p:nvPicPr>
          <p:cNvPr id="420" name="Google Shape;420;gbdc0b0f4d3_0_1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29363" y="1781163"/>
            <a:ext cx="7477125" cy="507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" name="Google Shape;421;gbdc0b0f4d3_0_1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12" y="2475650"/>
            <a:ext cx="6429375" cy="386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bd9dc5bd53_0_44"/>
          <p:cNvSpPr txBox="1"/>
          <p:nvPr>
            <p:ph idx="12" type="sldNum"/>
          </p:nvPr>
        </p:nvSpPr>
        <p:spPr>
          <a:xfrm>
            <a:off x="208428" y="6297297"/>
            <a:ext cx="9927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28" name="Google Shape;428;gbd9dc5bd53_0_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429700"/>
            <a:ext cx="5485278" cy="3428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gbd9dc5bd53_0_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5485302" cy="3428314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gbd9dc5bd53_0_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10780" y="0"/>
            <a:ext cx="5809392" cy="3630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gbd9dc5bd53_0_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25910" y="3428300"/>
            <a:ext cx="5485296" cy="3428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bd9dc5bd53_0_35"/>
          <p:cNvSpPr txBox="1"/>
          <p:nvPr>
            <p:ph type="title"/>
          </p:nvPr>
        </p:nvSpPr>
        <p:spPr>
          <a:xfrm>
            <a:off x="1" y="439252"/>
            <a:ext cx="10993200" cy="1107900"/>
          </a:xfrm>
          <a:prstGeom prst="rect">
            <a:avLst/>
          </a:prstGeom>
        </p:spPr>
        <p:txBody>
          <a:bodyPr anchorCtr="0" anchor="ctr" bIns="274300" lIns="1188700" spcFirstLastPara="1" rIns="274300" wrap="square" tIns="2743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Self-Assessment Survey</a:t>
            </a:r>
            <a:endParaRPr/>
          </a:p>
        </p:txBody>
      </p:sp>
      <p:sp>
        <p:nvSpPr>
          <p:cNvPr id="438" name="Google Shape;438;gbd9dc5bd53_0_35"/>
          <p:cNvSpPr txBox="1"/>
          <p:nvPr>
            <p:ph idx="12" type="sldNum"/>
          </p:nvPr>
        </p:nvSpPr>
        <p:spPr>
          <a:xfrm>
            <a:off x="208428" y="6297297"/>
            <a:ext cx="9927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39" name="Google Shape;439;gbd9dc5bd53_0_35"/>
          <p:cNvSpPr txBox="1"/>
          <p:nvPr>
            <p:ph idx="1" type="body"/>
          </p:nvPr>
        </p:nvSpPr>
        <p:spPr>
          <a:xfrm>
            <a:off x="1203515" y="1969995"/>
            <a:ext cx="9665100" cy="4372800"/>
          </a:xfrm>
          <a:prstGeom prst="rect">
            <a:avLst/>
          </a:prstGeom>
        </p:spPr>
        <p:txBody>
          <a:bodyPr anchorCtr="0" anchor="t" bIns="45700" lIns="274300" spcFirstLastPara="1" rIns="365750" wrap="square" tIns="2743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600"/>
              </a:spcAft>
              <a:buNone/>
            </a:pPr>
            <a:r>
              <a:t/>
            </a:r>
            <a:endParaRPr/>
          </a:p>
        </p:txBody>
      </p:sp>
      <p:pic>
        <p:nvPicPr>
          <p:cNvPr id="440" name="Google Shape;440;gbd9dc5bd53_0_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41" name="Google Shape;441;gbd9dc5bd53_0_35"/>
          <p:cNvSpPr txBox="1"/>
          <p:nvPr/>
        </p:nvSpPr>
        <p:spPr>
          <a:xfrm>
            <a:off x="609600" y="5522775"/>
            <a:ext cx="41856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People do not program and are indifferent about using a programming language for </a:t>
            </a:r>
            <a:r>
              <a:rPr lang="en-US" sz="1600"/>
              <a:t>efficiency</a:t>
            </a:r>
            <a:r>
              <a:rPr lang="en-US" sz="1600"/>
              <a:t> and reproducibility.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They do believe having raw, original data is important for reproducibility.</a:t>
            </a:r>
            <a:endParaRPr sz="160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bd9dc5bd53_0_26"/>
          <p:cNvSpPr txBox="1"/>
          <p:nvPr>
            <p:ph type="title"/>
          </p:nvPr>
        </p:nvSpPr>
        <p:spPr>
          <a:xfrm>
            <a:off x="1" y="439252"/>
            <a:ext cx="10993200" cy="1107900"/>
          </a:xfrm>
          <a:prstGeom prst="rect">
            <a:avLst/>
          </a:prstGeom>
        </p:spPr>
        <p:txBody>
          <a:bodyPr anchorCtr="0" anchor="ctr" bIns="274300" lIns="1188700" spcFirstLastPara="1" rIns="274300" wrap="square" tIns="2743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Clustering </a:t>
            </a:r>
            <a:r>
              <a:rPr lang="en-US"/>
              <a:t>Dendrogram</a:t>
            </a:r>
            <a:endParaRPr/>
          </a:p>
        </p:txBody>
      </p:sp>
      <p:sp>
        <p:nvSpPr>
          <p:cNvPr id="448" name="Google Shape;448;gbd9dc5bd53_0_26"/>
          <p:cNvSpPr txBox="1"/>
          <p:nvPr>
            <p:ph idx="12" type="sldNum"/>
          </p:nvPr>
        </p:nvSpPr>
        <p:spPr>
          <a:xfrm>
            <a:off x="208428" y="6297297"/>
            <a:ext cx="9927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49" name="Google Shape;449;gbd9dc5bd53_0_26"/>
          <p:cNvSpPr txBox="1"/>
          <p:nvPr>
            <p:ph idx="1" type="body"/>
          </p:nvPr>
        </p:nvSpPr>
        <p:spPr>
          <a:xfrm>
            <a:off x="1203515" y="1969995"/>
            <a:ext cx="9665100" cy="4372800"/>
          </a:xfrm>
          <a:prstGeom prst="rect">
            <a:avLst/>
          </a:prstGeom>
        </p:spPr>
        <p:txBody>
          <a:bodyPr anchorCtr="0" anchor="t" bIns="45700" lIns="274300" spcFirstLastPara="1" rIns="365750" wrap="square" tIns="2743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600"/>
              </a:spcAft>
              <a:buNone/>
            </a:pPr>
            <a:r>
              <a:t/>
            </a:r>
            <a:endParaRPr/>
          </a:p>
        </p:txBody>
      </p:sp>
      <p:pic>
        <p:nvPicPr>
          <p:cNvPr id="450" name="Google Shape;450;gbd9dc5bd53_0_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8900" y="1413200"/>
            <a:ext cx="8915400" cy="5486400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gbd9dc5bd53_0_26"/>
          <p:cNvSpPr txBox="1"/>
          <p:nvPr/>
        </p:nvSpPr>
        <p:spPr>
          <a:xfrm>
            <a:off x="1873000" y="6279750"/>
            <a:ext cx="1114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Experts</a:t>
            </a:r>
            <a:endParaRPr/>
          </a:p>
        </p:txBody>
      </p:sp>
      <p:sp>
        <p:nvSpPr>
          <p:cNvPr id="452" name="Google Shape;452;gbd9dc5bd53_0_26"/>
          <p:cNvSpPr txBox="1"/>
          <p:nvPr/>
        </p:nvSpPr>
        <p:spPr>
          <a:xfrm>
            <a:off x="3398925" y="6279750"/>
            <a:ext cx="1114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Clinician</a:t>
            </a:r>
            <a:endParaRPr/>
          </a:p>
        </p:txBody>
      </p:sp>
      <p:sp>
        <p:nvSpPr>
          <p:cNvPr id="453" name="Google Shape;453;gbd9dc5bd53_0_26"/>
          <p:cNvSpPr txBox="1"/>
          <p:nvPr/>
        </p:nvSpPr>
        <p:spPr>
          <a:xfrm>
            <a:off x="4992050" y="6279750"/>
            <a:ext cx="1114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Academic</a:t>
            </a:r>
            <a:endParaRPr/>
          </a:p>
        </p:txBody>
      </p:sp>
      <p:sp>
        <p:nvSpPr>
          <p:cNvPr id="454" name="Google Shape;454;gbd9dc5bd53_0_26"/>
          <p:cNvSpPr txBox="1"/>
          <p:nvPr/>
        </p:nvSpPr>
        <p:spPr>
          <a:xfrm>
            <a:off x="7257575" y="6279750"/>
            <a:ext cx="1114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Student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bd9dc5bd53_0_55"/>
          <p:cNvSpPr txBox="1"/>
          <p:nvPr>
            <p:ph type="title"/>
          </p:nvPr>
        </p:nvSpPr>
        <p:spPr>
          <a:xfrm>
            <a:off x="1" y="439252"/>
            <a:ext cx="10993200" cy="1107900"/>
          </a:xfrm>
          <a:prstGeom prst="rect">
            <a:avLst/>
          </a:prstGeom>
        </p:spPr>
        <p:txBody>
          <a:bodyPr anchorCtr="0" anchor="ctr" bIns="274300" lIns="1188700" spcFirstLastPara="1" rIns="274300" wrap="square" tIns="2743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1" name="Google Shape;461;gbd9dc5bd53_0_55"/>
          <p:cNvSpPr txBox="1"/>
          <p:nvPr>
            <p:ph idx="12" type="sldNum"/>
          </p:nvPr>
        </p:nvSpPr>
        <p:spPr>
          <a:xfrm>
            <a:off x="208428" y="6297297"/>
            <a:ext cx="9927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62" name="Google Shape;462;gbd9dc5bd53_0_55"/>
          <p:cNvSpPr txBox="1"/>
          <p:nvPr>
            <p:ph idx="1" type="body"/>
          </p:nvPr>
        </p:nvSpPr>
        <p:spPr>
          <a:xfrm>
            <a:off x="1203515" y="1969995"/>
            <a:ext cx="9665100" cy="4372800"/>
          </a:xfrm>
          <a:prstGeom prst="rect">
            <a:avLst/>
          </a:prstGeom>
        </p:spPr>
        <p:txBody>
          <a:bodyPr anchorCtr="0" anchor="t" bIns="45700" lIns="274300" spcFirstLastPara="1" rIns="365750" wrap="square" tIns="2743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600"/>
              </a:spcAft>
              <a:buNone/>
            </a:pPr>
            <a:r>
              <a:t/>
            </a:r>
            <a:endParaRPr/>
          </a:p>
        </p:txBody>
      </p:sp>
      <p:pic>
        <p:nvPicPr>
          <p:cNvPr id="463" name="Google Shape;463;gbd9dc5bd53_0_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875" y="0"/>
            <a:ext cx="1114425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64" name="Google Shape;464;gbd9dc5bd53_0_55"/>
          <p:cNvSpPr txBox="1"/>
          <p:nvPr/>
        </p:nvSpPr>
        <p:spPr>
          <a:xfrm>
            <a:off x="10871025" y="3880275"/>
            <a:ext cx="1245600" cy="2770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1. Academic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2. Student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3. Expert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4. Clinician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bd4c05f551_0_252"/>
          <p:cNvSpPr txBox="1"/>
          <p:nvPr>
            <p:ph type="title"/>
          </p:nvPr>
        </p:nvSpPr>
        <p:spPr>
          <a:xfrm>
            <a:off x="1" y="439252"/>
            <a:ext cx="10993200" cy="1107900"/>
          </a:xfrm>
          <a:prstGeom prst="rect">
            <a:avLst/>
          </a:prstGeom>
        </p:spPr>
        <p:txBody>
          <a:bodyPr anchorCtr="0" anchor="ctr" bIns="274300" lIns="1188700" spcFirstLastPara="1" rIns="274300" wrap="square" tIns="2743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Changes from the pre-</a:t>
            </a:r>
            <a:r>
              <a:rPr lang="en-US"/>
              <a:t>workshop</a:t>
            </a:r>
            <a:r>
              <a:rPr lang="en-US"/>
              <a:t> and post-workshop responses</a:t>
            </a:r>
            <a:endParaRPr/>
          </a:p>
        </p:txBody>
      </p:sp>
      <p:sp>
        <p:nvSpPr>
          <p:cNvPr id="471" name="Google Shape;471;gbd4c05f551_0_252"/>
          <p:cNvSpPr txBox="1"/>
          <p:nvPr>
            <p:ph idx="12" type="sldNum"/>
          </p:nvPr>
        </p:nvSpPr>
        <p:spPr>
          <a:xfrm>
            <a:off x="208428" y="6297297"/>
            <a:ext cx="9927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72" name="Google Shape;472;gbd4c05f551_0_252"/>
          <p:cNvSpPr txBox="1"/>
          <p:nvPr>
            <p:ph idx="1" type="body"/>
          </p:nvPr>
        </p:nvSpPr>
        <p:spPr>
          <a:xfrm>
            <a:off x="1203515" y="1969995"/>
            <a:ext cx="9665100" cy="4372800"/>
          </a:xfrm>
          <a:prstGeom prst="rect">
            <a:avLst/>
          </a:prstGeom>
        </p:spPr>
        <p:txBody>
          <a:bodyPr anchorCtr="0" anchor="t" bIns="45700" lIns="274300" spcFirstLastPara="1" rIns="365750" wrap="square" tIns="2743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600"/>
              </a:spcAft>
              <a:buNone/>
            </a:pPr>
            <a:r>
              <a:t/>
            </a:r>
            <a:endParaRPr/>
          </a:p>
        </p:txBody>
      </p:sp>
      <p:pic>
        <p:nvPicPr>
          <p:cNvPr descr="**Changes from the pre-wokshop and post-workshop responses.** The numbers show the differences from the pre-workshop counts, from the post-workshop counts. White (0) means there was a net 0 difference between reponses. Blue represents where more responses went to after the workshop and red represents the number of people who migrated from a particular response after the workshop." id="473" name="Google Shape;473;gbd4c05f551_0_2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7913" y="1590475"/>
            <a:ext cx="8497382" cy="5310850"/>
          </a:xfrm>
          <a:prstGeom prst="rect">
            <a:avLst/>
          </a:prstGeom>
          <a:noFill/>
          <a:ln>
            <a:noFill/>
          </a:ln>
        </p:spPr>
      </p:pic>
      <p:sp>
        <p:nvSpPr>
          <p:cNvPr id="474" name="Google Shape;474;gbd4c05f551_0_252"/>
          <p:cNvSpPr txBox="1"/>
          <p:nvPr/>
        </p:nvSpPr>
        <p:spPr>
          <a:xfrm>
            <a:off x="9745300" y="1590475"/>
            <a:ext cx="20844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Most participants have more confidence in their programming and data abilities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bd4c05f551_0_38"/>
          <p:cNvSpPr txBox="1"/>
          <p:nvPr>
            <p:ph idx="12" type="sldNum"/>
          </p:nvPr>
        </p:nvSpPr>
        <p:spPr>
          <a:xfrm>
            <a:off x="208428" y="6297297"/>
            <a:ext cx="9927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0" name="Google Shape;140;gbd4c05f551_0_38"/>
          <p:cNvSpPr txBox="1"/>
          <p:nvPr>
            <p:ph idx="1" type="body"/>
          </p:nvPr>
        </p:nvSpPr>
        <p:spPr>
          <a:xfrm>
            <a:off x="1203515" y="1969995"/>
            <a:ext cx="9665100" cy="4372800"/>
          </a:xfrm>
          <a:prstGeom prst="rect">
            <a:avLst/>
          </a:prstGeom>
        </p:spPr>
        <p:txBody>
          <a:bodyPr anchorCtr="0" anchor="t" bIns="45700" lIns="274300" spcFirstLastPara="1" rIns="365750" wrap="square" tIns="274300">
            <a:norm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Joint departments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Probability + Statistics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Data Mining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b="1" lang="en-US"/>
              <a:t>Programming</a:t>
            </a:r>
            <a:endParaRPr b="1"/>
          </a:p>
        </p:txBody>
      </p:sp>
      <p:sp>
        <p:nvSpPr>
          <p:cNvPr id="141" name="Google Shape;141;gbd4c05f551_0_38"/>
          <p:cNvSpPr txBox="1"/>
          <p:nvPr/>
        </p:nvSpPr>
        <p:spPr>
          <a:xfrm>
            <a:off x="7927500" y="6416975"/>
            <a:ext cx="20838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None/>
            </a:pPr>
            <a:r>
              <a:rPr lang="en-US" sz="1000">
                <a:solidFill>
                  <a:schemeClr val="dk1"/>
                </a:solidFill>
              </a:rPr>
              <a:t>(Song and Zhu, 2016)</a:t>
            </a:r>
            <a:endParaRPr sz="1000">
              <a:solidFill>
                <a:schemeClr val="dk1"/>
              </a:solidFill>
            </a:endParaRPr>
          </a:p>
        </p:txBody>
      </p:sp>
      <p:pic>
        <p:nvPicPr>
          <p:cNvPr id="142" name="Google Shape;142;gbd4c05f551_0_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69050" y="1967513"/>
            <a:ext cx="5400675" cy="4029075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gbd4c05f551_0_38"/>
          <p:cNvSpPr txBox="1"/>
          <p:nvPr>
            <p:ph type="title"/>
          </p:nvPr>
        </p:nvSpPr>
        <p:spPr>
          <a:xfrm>
            <a:off x="1" y="439252"/>
            <a:ext cx="10993200" cy="1107900"/>
          </a:xfrm>
          <a:prstGeom prst="rect">
            <a:avLst/>
          </a:prstGeom>
        </p:spPr>
        <p:txBody>
          <a:bodyPr anchorCtr="0" anchor="ctr" bIns="274300" lIns="1188700" spcFirstLastPara="1" rIns="274300" wrap="square" tIns="2743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Current status of data science education </a:t>
            </a:r>
            <a:endParaRPr/>
          </a:p>
        </p:txBody>
      </p:sp>
      <p:sp>
        <p:nvSpPr>
          <p:cNvPr id="144" name="Google Shape;144;gbd4c05f551_0_38"/>
          <p:cNvSpPr/>
          <p:nvPr/>
        </p:nvSpPr>
        <p:spPr>
          <a:xfrm>
            <a:off x="6269050" y="3266800"/>
            <a:ext cx="4724100" cy="632700"/>
          </a:xfrm>
          <a:prstGeom prst="rect">
            <a:avLst/>
          </a:prstGeom>
          <a:noFill/>
          <a:ln cap="flat" cmpd="sng" w="38100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bd4c05f551_0_263"/>
          <p:cNvSpPr txBox="1"/>
          <p:nvPr>
            <p:ph type="title"/>
          </p:nvPr>
        </p:nvSpPr>
        <p:spPr>
          <a:xfrm>
            <a:off x="1" y="439252"/>
            <a:ext cx="10993200" cy="1107900"/>
          </a:xfrm>
          <a:prstGeom prst="rect">
            <a:avLst/>
          </a:prstGeom>
        </p:spPr>
        <p:txBody>
          <a:bodyPr anchorCtr="0" anchor="ctr" bIns="274300" lIns="1188700" spcFirstLastPara="1" rIns="274300" wrap="square" tIns="2743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Learning objective pre-post changes</a:t>
            </a:r>
            <a:endParaRPr/>
          </a:p>
        </p:txBody>
      </p:sp>
      <p:sp>
        <p:nvSpPr>
          <p:cNvPr id="481" name="Google Shape;481;gbd4c05f551_0_263"/>
          <p:cNvSpPr txBox="1"/>
          <p:nvPr>
            <p:ph idx="12" type="sldNum"/>
          </p:nvPr>
        </p:nvSpPr>
        <p:spPr>
          <a:xfrm>
            <a:off x="208428" y="6297297"/>
            <a:ext cx="9927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82" name="Google Shape;482;gbd4c05f551_0_263"/>
          <p:cNvSpPr txBox="1"/>
          <p:nvPr>
            <p:ph idx="1" type="body"/>
          </p:nvPr>
        </p:nvSpPr>
        <p:spPr>
          <a:xfrm>
            <a:off x="1203515" y="1969995"/>
            <a:ext cx="9665100" cy="4372800"/>
          </a:xfrm>
          <a:prstGeom prst="rect">
            <a:avLst/>
          </a:prstGeom>
        </p:spPr>
        <p:txBody>
          <a:bodyPr anchorCtr="0" anchor="t" bIns="45700" lIns="274300" spcFirstLastPara="1" rIns="365750" wrap="square" tIns="2743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600"/>
              </a:spcAft>
              <a:buNone/>
            </a:pPr>
            <a:r>
              <a:t/>
            </a:r>
            <a:endParaRPr/>
          </a:p>
        </p:txBody>
      </p:sp>
      <p:pic>
        <p:nvPicPr>
          <p:cNvPr descr="**Learning objective pre-post changes.** Changes in the learner's confidence in the workshop's learning objectives from the pre-workshop and post-workshop surveys. The delta represents the net differences of responses in the post-workshop survey." id="483" name="Google Shape;483;gbd4c05f551_0_2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7925" y="1547150"/>
            <a:ext cx="8497359" cy="5310850"/>
          </a:xfrm>
          <a:prstGeom prst="rect">
            <a:avLst/>
          </a:prstGeom>
          <a:noFill/>
          <a:ln>
            <a:noFill/>
          </a:ln>
        </p:spPr>
      </p:pic>
      <p:sp>
        <p:nvSpPr>
          <p:cNvPr id="484" name="Google Shape;484;gbd4c05f551_0_263"/>
          <p:cNvSpPr txBox="1"/>
          <p:nvPr/>
        </p:nvSpPr>
        <p:spPr>
          <a:xfrm>
            <a:off x="9745300" y="1590475"/>
            <a:ext cx="20844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Most participants have more confidence in meeting the learning objectives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0" name="Google Shape;490;gbdc0b0f4d3_0_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91" name="Google Shape;491;gbdc0b0f4d3_0_77"/>
          <p:cNvSpPr txBox="1"/>
          <p:nvPr>
            <p:ph type="title"/>
          </p:nvPr>
        </p:nvSpPr>
        <p:spPr>
          <a:xfrm>
            <a:off x="0" y="439250"/>
            <a:ext cx="4298100" cy="1107900"/>
          </a:xfrm>
          <a:prstGeom prst="rect">
            <a:avLst/>
          </a:prstGeom>
        </p:spPr>
        <p:txBody>
          <a:bodyPr anchorCtr="0" anchor="ctr" bIns="274300" lIns="1188700" spcFirstLastPara="1" rIns="274300" wrap="square" tIns="2743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Pre+Post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Correlation</a:t>
            </a:r>
            <a:endParaRPr/>
          </a:p>
        </p:txBody>
      </p:sp>
      <p:sp>
        <p:nvSpPr>
          <p:cNvPr id="492" name="Google Shape;492;gbdc0b0f4d3_0_77"/>
          <p:cNvSpPr txBox="1"/>
          <p:nvPr>
            <p:ph idx="12" type="sldNum"/>
          </p:nvPr>
        </p:nvSpPr>
        <p:spPr>
          <a:xfrm>
            <a:off x="208428" y="6297297"/>
            <a:ext cx="9927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93" name="Google Shape;493;gbdc0b0f4d3_0_77"/>
          <p:cNvSpPr/>
          <p:nvPr/>
        </p:nvSpPr>
        <p:spPr>
          <a:xfrm>
            <a:off x="3092650" y="3826500"/>
            <a:ext cx="5783400" cy="2472300"/>
          </a:xfrm>
          <a:prstGeom prst="rect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gbdc0b0f4d3_0_77"/>
          <p:cNvSpPr/>
          <p:nvPr/>
        </p:nvSpPr>
        <p:spPr>
          <a:xfrm>
            <a:off x="6377500" y="532925"/>
            <a:ext cx="2498400" cy="5766000"/>
          </a:xfrm>
          <a:prstGeom prst="rect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bd4c05f551_0_345"/>
          <p:cNvSpPr txBox="1"/>
          <p:nvPr>
            <p:ph type="title"/>
          </p:nvPr>
        </p:nvSpPr>
        <p:spPr>
          <a:xfrm>
            <a:off x="1" y="439252"/>
            <a:ext cx="10993200" cy="1107900"/>
          </a:xfrm>
          <a:prstGeom prst="rect">
            <a:avLst/>
          </a:prstGeom>
        </p:spPr>
        <p:txBody>
          <a:bodyPr anchorCtr="0" anchor="ctr" bIns="274300" lIns="1188700" spcFirstLastPara="1" rIns="274300" wrap="square" tIns="2743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Identifying the Core Concepts:</a:t>
            </a:r>
            <a:br>
              <a:rPr lang="en-US"/>
            </a:br>
            <a:r>
              <a:rPr lang="en-US"/>
              <a:t>Scientific Computing</a:t>
            </a:r>
            <a:endParaRPr/>
          </a:p>
        </p:txBody>
      </p:sp>
      <p:sp>
        <p:nvSpPr>
          <p:cNvPr id="501" name="Google Shape;501;gbd4c05f551_0_345"/>
          <p:cNvSpPr txBox="1"/>
          <p:nvPr>
            <p:ph idx="12" type="sldNum"/>
          </p:nvPr>
        </p:nvSpPr>
        <p:spPr>
          <a:xfrm>
            <a:off x="208428" y="6297297"/>
            <a:ext cx="9927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02" name="Google Shape;502;gbd4c05f551_0_345"/>
          <p:cNvSpPr txBox="1"/>
          <p:nvPr>
            <p:ph idx="1" type="body"/>
          </p:nvPr>
        </p:nvSpPr>
        <p:spPr>
          <a:xfrm>
            <a:off x="4481850" y="1970000"/>
            <a:ext cx="3228300" cy="4372800"/>
          </a:xfrm>
          <a:prstGeom prst="rect">
            <a:avLst/>
          </a:prstGeom>
        </p:spPr>
        <p:txBody>
          <a:bodyPr anchorCtr="0" anchor="t" bIns="45700" lIns="274300" spcFirstLastPara="1" rIns="365750" wrap="square" tIns="2743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/>
              <a:t>Good enou</a:t>
            </a:r>
            <a:r>
              <a:rPr lang="en-US" sz="2400"/>
              <a:t>g</a:t>
            </a:r>
            <a:r>
              <a:rPr lang="en-US" sz="2400"/>
              <a:t>h</a:t>
            </a:r>
            <a:endParaRPr sz="2400"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AutoNum type="arabicPeriod"/>
            </a:pPr>
            <a:r>
              <a:rPr b="1" lang="en-US" sz="1800"/>
              <a:t>Data management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 sz="1800"/>
              <a:t>Software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 sz="1800"/>
              <a:t>Collaboration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en-US" sz="1800"/>
              <a:t>Project organization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 sz="1800"/>
              <a:t>Keeping track of changes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 sz="1800"/>
              <a:t>Manuscripts</a:t>
            </a:r>
            <a:endParaRPr sz="1800"/>
          </a:p>
        </p:txBody>
      </p:sp>
      <p:sp>
        <p:nvSpPr>
          <p:cNvPr id="503" name="Google Shape;503;gbd4c05f551_0_345"/>
          <p:cNvSpPr txBox="1"/>
          <p:nvPr>
            <p:ph idx="1" type="body"/>
          </p:nvPr>
        </p:nvSpPr>
        <p:spPr>
          <a:xfrm>
            <a:off x="7808550" y="1970000"/>
            <a:ext cx="4383300" cy="4372800"/>
          </a:xfrm>
          <a:prstGeom prst="rect">
            <a:avLst/>
          </a:prstGeom>
        </p:spPr>
        <p:txBody>
          <a:bodyPr anchorCtr="0" anchor="t" bIns="45700" lIns="274300" spcFirstLastPara="1" rIns="365750" wrap="square" tIns="2743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/>
              <a:t>Barely sufficient</a:t>
            </a:r>
            <a:endParaRPr sz="2400"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AutoNum type="arabicPeriod"/>
            </a:pPr>
            <a:r>
              <a:rPr lang="en-US" sz="1800"/>
              <a:t>Availability of software for others to use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 sz="1800"/>
              <a:t>Document setup, use, and expectations of code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 sz="1800"/>
              <a:t>Version control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 sz="1800"/>
              <a:t>Test, mostly at the unit level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 sz="1800"/>
              <a:t>Support or maintenance of the software clarified</a:t>
            </a:r>
            <a:endParaRPr sz="1800"/>
          </a:p>
        </p:txBody>
      </p:sp>
      <p:sp>
        <p:nvSpPr>
          <p:cNvPr id="504" name="Google Shape;504;gbd4c05f551_0_345"/>
          <p:cNvSpPr txBox="1"/>
          <p:nvPr/>
        </p:nvSpPr>
        <p:spPr>
          <a:xfrm>
            <a:off x="551850" y="2227975"/>
            <a:ext cx="3930000" cy="33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Best Practices</a:t>
            </a:r>
            <a:endParaRPr sz="24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6600"/>
              </a:buClr>
              <a:buSzPts val="1800"/>
              <a:buFont typeface="Noto Sans Symbols"/>
              <a:buAutoNum type="arabicPeriod"/>
            </a:pPr>
            <a:r>
              <a:rPr lang="en-US" sz="1800">
                <a:solidFill>
                  <a:schemeClr val="dk1"/>
                </a:solidFill>
              </a:rPr>
              <a:t>Write programs for people, not computers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6600"/>
              </a:buClr>
              <a:buSzPts val="1800"/>
              <a:buFont typeface="Noto Sans Symbols"/>
              <a:buAutoNum type="arabicPeriod"/>
            </a:pPr>
            <a:r>
              <a:rPr lang="en-US" sz="1800">
                <a:solidFill>
                  <a:schemeClr val="dk1"/>
                </a:solidFill>
              </a:rPr>
              <a:t>Let the computer to the work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6600"/>
              </a:buClr>
              <a:buSzPts val="1800"/>
              <a:buFont typeface="Noto Sans Symbols"/>
              <a:buAutoNum type="arabicPeriod"/>
            </a:pPr>
            <a:r>
              <a:rPr lang="en-US" sz="1800">
                <a:solidFill>
                  <a:schemeClr val="dk1"/>
                </a:solidFill>
              </a:rPr>
              <a:t>Make incremental changes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6600"/>
              </a:buClr>
              <a:buSzPts val="1800"/>
              <a:buFont typeface="Noto Sans Symbols"/>
              <a:buAutoNum type="arabicPeriod"/>
            </a:pPr>
            <a:r>
              <a:rPr lang="en-US" sz="1800">
                <a:solidFill>
                  <a:schemeClr val="dk1"/>
                </a:solidFill>
              </a:rPr>
              <a:t>Don't repeat yourself (or others)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6600"/>
              </a:buClr>
              <a:buSzPts val="1800"/>
              <a:buFont typeface="Noto Sans Symbols"/>
              <a:buAutoNum type="arabicPeriod"/>
            </a:pPr>
            <a:r>
              <a:rPr lang="en-US" sz="1800">
                <a:solidFill>
                  <a:schemeClr val="dk1"/>
                </a:solidFill>
              </a:rPr>
              <a:t>Plan for mistakes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6600"/>
              </a:buClr>
              <a:buSzPts val="1800"/>
              <a:buFont typeface="Noto Sans Symbols"/>
              <a:buAutoNum type="arabicPeriod"/>
            </a:pPr>
            <a:r>
              <a:rPr lang="en-US" sz="1800">
                <a:solidFill>
                  <a:schemeClr val="dk1"/>
                </a:solidFill>
              </a:rPr>
              <a:t>Optimize software only after it works correctly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6600"/>
              </a:buClr>
              <a:buSzPts val="1800"/>
              <a:buFont typeface="Noto Sans Symbols"/>
              <a:buAutoNum type="arabicPeriod"/>
            </a:pPr>
            <a:r>
              <a:rPr lang="en-US" sz="1800">
                <a:solidFill>
                  <a:schemeClr val="dk1"/>
                </a:solidFill>
              </a:rPr>
              <a:t>Document design and and purpose, not mechanics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6600"/>
              </a:buClr>
              <a:buSzPts val="1800"/>
              <a:buFont typeface="Noto Sans Symbols"/>
              <a:buAutoNum type="arabicPeriod"/>
            </a:pPr>
            <a:r>
              <a:rPr lang="en-US" sz="1800">
                <a:solidFill>
                  <a:schemeClr val="dk1"/>
                </a:solidFill>
              </a:rPr>
              <a:t>Collaborate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505" name="Google Shape;505;gbd4c05f551_0_345"/>
          <p:cNvSpPr txBox="1"/>
          <p:nvPr/>
        </p:nvSpPr>
        <p:spPr>
          <a:xfrm>
            <a:off x="7907850" y="6366900"/>
            <a:ext cx="21651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None/>
            </a:pPr>
            <a:r>
              <a:rPr lang="en-US" sz="800">
                <a:solidFill>
                  <a:schemeClr val="dk1"/>
                </a:solidFill>
              </a:rPr>
              <a:t>(Lee et al., 2021; Wilson et al., 2014, 2017)</a:t>
            </a:r>
            <a:endParaRPr sz="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bd4c05f551_0_323"/>
          <p:cNvSpPr txBox="1"/>
          <p:nvPr>
            <p:ph type="title"/>
          </p:nvPr>
        </p:nvSpPr>
        <p:spPr>
          <a:xfrm>
            <a:off x="1" y="439252"/>
            <a:ext cx="10993200" cy="1107900"/>
          </a:xfrm>
          <a:prstGeom prst="rect">
            <a:avLst/>
          </a:prstGeom>
        </p:spPr>
        <p:txBody>
          <a:bodyPr anchorCtr="0" anchor="ctr" bIns="274300" lIns="1188700" spcFirstLastPara="1" rIns="274300" wrap="square" tIns="2743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Workshop E</a:t>
            </a:r>
            <a:r>
              <a:rPr lang="en-US"/>
              <a:t>fficacy</a:t>
            </a:r>
            <a:endParaRPr/>
          </a:p>
        </p:txBody>
      </p:sp>
      <p:sp>
        <p:nvSpPr>
          <p:cNvPr id="512" name="Google Shape;512;gbd4c05f551_0_323"/>
          <p:cNvSpPr txBox="1"/>
          <p:nvPr>
            <p:ph idx="12" type="sldNum"/>
          </p:nvPr>
        </p:nvSpPr>
        <p:spPr>
          <a:xfrm>
            <a:off x="208428" y="6297297"/>
            <a:ext cx="9927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13" name="Google Shape;513;gbd4c05f551_0_323"/>
          <p:cNvSpPr txBox="1"/>
          <p:nvPr>
            <p:ph idx="1" type="body"/>
          </p:nvPr>
        </p:nvSpPr>
        <p:spPr>
          <a:xfrm>
            <a:off x="1203520" y="1970000"/>
            <a:ext cx="4843500" cy="4372800"/>
          </a:xfrm>
          <a:prstGeom prst="rect">
            <a:avLst/>
          </a:prstGeom>
        </p:spPr>
        <p:txBody>
          <a:bodyPr anchorCtr="0" anchor="t" bIns="45700" lIns="274300" spcFirstLastPara="1" rIns="365750" wrap="square" tIns="2743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800"/>
              <a:t>They don’t work…</a:t>
            </a:r>
            <a:endParaRPr sz="1800"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▪"/>
            </a:pPr>
            <a:r>
              <a:rPr lang="en-US" sz="1800"/>
              <a:t>Spacing instruction over time is better for learning</a:t>
            </a:r>
            <a:endParaRPr sz="18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800"/>
              <a:t>They do work…</a:t>
            </a:r>
            <a:endParaRPr sz="1800"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▪"/>
            </a:pPr>
            <a:r>
              <a:rPr lang="en-US" sz="1800"/>
              <a:t>long-format courses are often </a:t>
            </a:r>
            <a:r>
              <a:rPr b="1" lang="en-US" sz="1800"/>
              <a:t>impractical</a:t>
            </a:r>
            <a:r>
              <a:rPr lang="en-US" sz="1800"/>
              <a:t>, but should be used over short-course if practical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US" sz="1800"/>
              <a:t>Limited instructor </a:t>
            </a:r>
            <a:r>
              <a:rPr b="1" lang="en-US" sz="1800"/>
              <a:t>capacity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US" sz="1800"/>
              <a:t>Learner </a:t>
            </a:r>
            <a:r>
              <a:rPr b="1" lang="en-US" sz="1800"/>
              <a:t>time commitment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US" sz="1800"/>
              <a:t>Bring people </a:t>
            </a:r>
            <a:r>
              <a:rPr b="1" lang="en-US" sz="1800"/>
              <a:t>together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US" sz="1800"/>
              <a:t>Easily </a:t>
            </a:r>
            <a:r>
              <a:rPr b="1" lang="en-US" sz="1800"/>
              <a:t>adaptable </a:t>
            </a:r>
            <a:r>
              <a:rPr lang="en-US" sz="1800"/>
              <a:t>to needs</a:t>
            </a:r>
            <a:endParaRPr sz="1800"/>
          </a:p>
        </p:txBody>
      </p:sp>
      <p:sp>
        <p:nvSpPr>
          <p:cNvPr id="514" name="Google Shape;514;gbd4c05f551_0_323"/>
          <p:cNvSpPr txBox="1"/>
          <p:nvPr>
            <p:ph idx="1" type="body"/>
          </p:nvPr>
        </p:nvSpPr>
        <p:spPr>
          <a:xfrm>
            <a:off x="6049420" y="1970000"/>
            <a:ext cx="4843500" cy="4372800"/>
          </a:xfrm>
          <a:prstGeom prst="rect">
            <a:avLst/>
          </a:prstGeom>
        </p:spPr>
        <p:txBody>
          <a:bodyPr anchorCtr="0" anchor="t" bIns="45700" lIns="274300" spcFirstLastPara="1" rIns="365750" wrap="square" tIns="2743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800"/>
              <a:t>How to make workshops work:</a:t>
            </a:r>
            <a:endParaRPr sz="1800"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▪"/>
            </a:pPr>
            <a:r>
              <a:rPr lang="en-US" sz="1800"/>
              <a:t>Streamline content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US" sz="1800"/>
              <a:t>Teach strategically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US" sz="1800"/>
              <a:t>Meet learners where they are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US" sz="1800"/>
              <a:t>Normalize error and demonstrate recovery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US" sz="1800"/>
              <a:t>Explicitly address motivation and self-efficacy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US" sz="1800"/>
              <a:t>Build community</a:t>
            </a:r>
            <a:endParaRPr sz="1800"/>
          </a:p>
        </p:txBody>
      </p:sp>
      <p:sp>
        <p:nvSpPr>
          <p:cNvPr id="515" name="Google Shape;515;gbd4c05f551_0_323"/>
          <p:cNvSpPr txBox="1"/>
          <p:nvPr/>
        </p:nvSpPr>
        <p:spPr>
          <a:xfrm>
            <a:off x="8391800" y="6366900"/>
            <a:ext cx="16815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None/>
            </a:pPr>
            <a:r>
              <a:rPr lang="en-US" sz="800">
                <a:solidFill>
                  <a:schemeClr val="dk1"/>
                </a:solidFill>
              </a:rPr>
              <a:t>(Feldon et al., 2017; Word, 2017)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bd4c05f551_0_331"/>
          <p:cNvSpPr txBox="1"/>
          <p:nvPr>
            <p:ph type="title"/>
          </p:nvPr>
        </p:nvSpPr>
        <p:spPr>
          <a:xfrm>
            <a:off x="0" y="439250"/>
            <a:ext cx="10868700" cy="1107900"/>
          </a:xfrm>
          <a:prstGeom prst="rect">
            <a:avLst/>
          </a:prstGeom>
        </p:spPr>
        <p:txBody>
          <a:bodyPr anchorCtr="0" anchor="ctr" bIns="274300" lIns="1188700" spcFirstLastPara="1" rIns="274300" wrap="square" tIns="2743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Existing Data Science Book Topics</a:t>
            </a:r>
            <a:endParaRPr/>
          </a:p>
        </p:txBody>
      </p:sp>
      <p:sp>
        <p:nvSpPr>
          <p:cNvPr id="522" name="Google Shape;522;gbd4c05f551_0_331"/>
          <p:cNvSpPr txBox="1"/>
          <p:nvPr>
            <p:ph idx="12" type="sldNum"/>
          </p:nvPr>
        </p:nvSpPr>
        <p:spPr>
          <a:xfrm>
            <a:off x="208428" y="6297297"/>
            <a:ext cx="9927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23" name="Google Shape;523;gbd4c05f551_0_331"/>
          <p:cNvSpPr txBox="1"/>
          <p:nvPr/>
        </p:nvSpPr>
        <p:spPr>
          <a:xfrm>
            <a:off x="560150" y="4178928"/>
            <a:ext cx="28224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u="sng"/>
              <a:t>Data Science for JavaScript</a:t>
            </a:r>
            <a:endParaRPr b="1" u="sng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/>
              <a:t>Introduction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/>
              <a:t>Basic Features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/>
              <a:t>Callbacks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/>
              <a:t>Objects and Classes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/>
              <a:t>HTML and CSS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/>
              <a:t>Manipulating Pages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/>
              <a:t>Dynamic Pages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/>
              <a:t>Visualizing Data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/>
              <a:t>Promises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/>
              <a:t>Interactive Sites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b="1" lang="en-US"/>
              <a:t>Managing Data</a:t>
            </a:r>
            <a:endParaRPr b="1"/>
          </a:p>
        </p:txBody>
      </p:sp>
      <p:sp>
        <p:nvSpPr>
          <p:cNvPr id="524" name="Google Shape;524;gbd4c05f551_0_331"/>
          <p:cNvSpPr txBox="1"/>
          <p:nvPr/>
        </p:nvSpPr>
        <p:spPr>
          <a:xfrm>
            <a:off x="560150" y="1547150"/>
            <a:ext cx="35385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u="sng"/>
              <a:t>R for Data Science</a:t>
            </a:r>
            <a:endParaRPr b="1" u="sng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/>
              <a:t>Explore Introduction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/>
              <a:t>Data visualisation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/>
              <a:t>Workflow: basics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/>
              <a:t>Data transformation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/>
              <a:t>Workflow: scripts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/>
              <a:t>Exploratory Data Analysis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/>
              <a:t>Workflow: projects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/>
              <a:t>Wrangle Introduction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/>
              <a:t>Tibbles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/>
              <a:t>Data import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b="1" lang="en-US"/>
              <a:t>Tidy data</a:t>
            </a:r>
            <a:endParaRPr b="1"/>
          </a:p>
        </p:txBody>
      </p:sp>
      <p:sp>
        <p:nvSpPr>
          <p:cNvPr id="525" name="Google Shape;525;gbd4c05f551_0_331"/>
          <p:cNvSpPr txBox="1"/>
          <p:nvPr/>
        </p:nvSpPr>
        <p:spPr>
          <a:xfrm>
            <a:off x="6860150" y="1562175"/>
            <a:ext cx="2593200" cy="49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u="sng"/>
              <a:t>Learning the Pandas Library</a:t>
            </a:r>
            <a:endParaRPr b="1" u="sng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/>
              <a:t>Introduction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/>
              <a:t>Installation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/>
              <a:t>Data Structures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/>
              <a:t>Series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/>
              <a:t>Series CRUD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/>
              <a:t>Series Indexing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/>
              <a:t>Series Methods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/>
              <a:t>Series Plotting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/>
              <a:t>Another Series Example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/>
              <a:t>DataFrames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/>
              <a:t>Data Frame Example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/>
              <a:t>Data Frame Methods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/>
              <a:t>Data Frame Statistics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b="1" lang="en-US"/>
              <a:t>Grouping, Pivoting, and Reshaping</a:t>
            </a:r>
            <a:endParaRPr b="1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/>
              <a:t>Dealing With Missing Data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/>
              <a:t>Joining Data Frames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/>
              <a:t>Avalanche Analysis and Plotting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/>
              <a:t>Summary</a:t>
            </a:r>
            <a:endParaRPr/>
          </a:p>
        </p:txBody>
      </p:sp>
      <p:sp>
        <p:nvSpPr>
          <p:cNvPr id="526" name="Google Shape;526;gbd4c05f551_0_331"/>
          <p:cNvSpPr txBox="1"/>
          <p:nvPr/>
        </p:nvSpPr>
        <p:spPr>
          <a:xfrm>
            <a:off x="3382550" y="1562175"/>
            <a:ext cx="34776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u="sng"/>
              <a:t>Python for Data Analysis</a:t>
            </a:r>
            <a:endParaRPr b="1" u="sng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/>
              <a:t>Preliminaries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/>
              <a:t>Introductory Examples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/>
              <a:t>IPython: An Interactive Computing and Development Environment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/>
              <a:t>NumPy Basics: Arrays and Vectorized Computation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/>
              <a:t>Getting Started with pandas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/>
              <a:t>Data Loading, Storage, and File Formats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b="1" lang="en-US"/>
              <a:t>Data Wrangling: Clean, Transform, Merge, Reshape</a:t>
            </a:r>
            <a:endParaRPr b="1"/>
          </a:p>
        </p:txBody>
      </p:sp>
      <p:sp>
        <p:nvSpPr>
          <p:cNvPr id="527" name="Google Shape;527;gbd4c05f551_0_331"/>
          <p:cNvSpPr txBox="1"/>
          <p:nvPr/>
        </p:nvSpPr>
        <p:spPr>
          <a:xfrm>
            <a:off x="3382550" y="4347700"/>
            <a:ext cx="24423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u="sng"/>
              <a:t>Pandas for Everyone</a:t>
            </a:r>
            <a:endParaRPr b="1" u="sng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/>
              <a:t>Pandas DataFrame Basics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/>
              <a:t>Pandas Data Structures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/>
              <a:t>Introduction to Plotting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/>
              <a:t>Data Assembly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/>
              <a:t>Missing Data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b="1" lang="en-US"/>
              <a:t>Tidy Data</a:t>
            </a:r>
            <a:endParaRPr b="1"/>
          </a:p>
        </p:txBody>
      </p:sp>
      <p:sp>
        <p:nvSpPr>
          <p:cNvPr id="528" name="Google Shape;528;gbd4c05f551_0_331"/>
          <p:cNvSpPr txBox="1"/>
          <p:nvPr/>
        </p:nvSpPr>
        <p:spPr>
          <a:xfrm>
            <a:off x="9453350" y="1547150"/>
            <a:ext cx="2361900" cy="1908600"/>
          </a:xfrm>
          <a:prstGeom prst="rect">
            <a:avLst/>
          </a:prstGeom>
          <a:noFill/>
          <a:ln cap="flat" cmpd="sng" w="38100">
            <a:solidFill>
              <a:srgbClr val="F6B26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u="sng"/>
              <a:t>ds4biomed</a:t>
            </a:r>
            <a:endParaRPr b="1" u="sng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/>
              <a:t>Introduction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/>
              <a:t>Spreadsheets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/>
              <a:t>R + RStudio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/>
              <a:t>Load Data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/>
              <a:t>Descriptive Calculations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b="1" lang="en-US"/>
              <a:t>Clean Data (Tidy)</a:t>
            </a:r>
            <a:endParaRPr b="1"/>
          </a:p>
        </p:txBody>
      </p:sp>
      <p:sp>
        <p:nvSpPr>
          <p:cNvPr id="529" name="Google Shape;529;gbd4c05f551_0_331"/>
          <p:cNvSpPr txBox="1"/>
          <p:nvPr/>
        </p:nvSpPr>
        <p:spPr>
          <a:xfrm>
            <a:off x="8391800" y="6366900"/>
            <a:ext cx="1681500" cy="5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None/>
            </a:pPr>
            <a:r>
              <a:rPr lang="en-US" sz="800">
                <a:solidFill>
                  <a:schemeClr val="dk1"/>
                </a:solidFill>
              </a:rPr>
              <a:t>(Chen, 2017; Gans et al., 2020; Harrison, 2016; McKinney, 2017; Wickham and Garrett, 2017)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bd4c05f551_0_316"/>
          <p:cNvSpPr txBox="1"/>
          <p:nvPr>
            <p:ph type="title"/>
          </p:nvPr>
        </p:nvSpPr>
        <p:spPr>
          <a:xfrm>
            <a:off x="1" y="439252"/>
            <a:ext cx="10993200" cy="1107900"/>
          </a:xfrm>
          <a:prstGeom prst="rect">
            <a:avLst/>
          </a:prstGeom>
        </p:spPr>
        <p:txBody>
          <a:bodyPr anchorCtr="0" anchor="ctr" bIns="274300" lIns="1188700" spcFirstLastPara="1" rIns="274300" wrap="square" tIns="2743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Managing Prior Knowledge</a:t>
            </a:r>
            <a:endParaRPr/>
          </a:p>
        </p:txBody>
      </p:sp>
      <p:sp>
        <p:nvSpPr>
          <p:cNvPr id="536" name="Google Shape;536;gbd4c05f551_0_316"/>
          <p:cNvSpPr txBox="1"/>
          <p:nvPr>
            <p:ph idx="12" type="sldNum"/>
          </p:nvPr>
        </p:nvSpPr>
        <p:spPr>
          <a:xfrm>
            <a:off x="208428" y="6297297"/>
            <a:ext cx="9927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37" name="Google Shape;537;gbd4c05f551_0_316"/>
          <p:cNvSpPr txBox="1"/>
          <p:nvPr>
            <p:ph idx="1" type="body"/>
          </p:nvPr>
        </p:nvSpPr>
        <p:spPr>
          <a:xfrm>
            <a:off x="1203515" y="1969995"/>
            <a:ext cx="9665100" cy="4372800"/>
          </a:xfrm>
          <a:prstGeom prst="rect">
            <a:avLst/>
          </a:prstGeom>
        </p:spPr>
        <p:txBody>
          <a:bodyPr anchorCtr="0" anchor="t" bIns="45700" lIns="274300" spcFirstLastPara="1" rIns="365750" wrap="square" tIns="274300">
            <a:norm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Learner’s prior knowledge can help or hinder learning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Concept maps: graphic of a mental model</a:t>
            </a:r>
            <a:endParaRPr/>
          </a:p>
        </p:txBody>
      </p:sp>
      <p:pic>
        <p:nvPicPr>
          <p:cNvPr id="538" name="Google Shape;538;gbd4c05f551_0_3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0675" y="3107425"/>
            <a:ext cx="4930649" cy="3712149"/>
          </a:xfrm>
          <a:prstGeom prst="rect">
            <a:avLst/>
          </a:prstGeom>
          <a:noFill/>
          <a:ln>
            <a:noFill/>
          </a:ln>
        </p:spPr>
      </p:pic>
      <p:sp>
        <p:nvSpPr>
          <p:cNvPr id="539" name="Google Shape;539;gbd4c05f551_0_316"/>
          <p:cNvSpPr txBox="1"/>
          <p:nvPr/>
        </p:nvSpPr>
        <p:spPr>
          <a:xfrm>
            <a:off x="7684025" y="6366900"/>
            <a:ext cx="23895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None/>
            </a:pPr>
            <a:r>
              <a:rPr lang="en-US" sz="800">
                <a:solidFill>
                  <a:schemeClr val="dk1"/>
                </a:solidFill>
              </a:rPr>
              <a:t>(Ambrose et al., 2010; Koch and Wilson, 2016)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bd4c05f551_0_409"/>
          <p:cNvSpPr txBox="1"/>
          <p:nvPr>
            <p:ph type="title"/>
          </p:nvPr>
        </p:nvSpPr>
        <p:spPr>
          <a:xfrm>
            <a:off x="1" y="439252"/>
            <a:ext cx="10993200" cy="1107900"/>
          </a:xfrm>
          <a:prstGeom prst="rect">
            <a:avLst/>
          </a:prstGeom>
        </p:spPr>
        <p:txBody>
          <a:bodyPr anchorCtr="0" anchor="ctr" bIns="274300" lIns="1188700" spcFirstLastPara="1" rIns="274300" wrap="square" tIns="2743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Bloom’s </a:t>
            </a:r>
            <a:r>
              <a:rPr lang="en-US"/>
              <a:t>Taxonomy</a:t>
            </a:r>
            <a:endParaRPr/>
          </a:p>
        </p:txBody>
      </p:sp>
      <p:sp>
        <p:nvSpPr>
          <p:cNvPr id="546" name="Google Shape;546;gbd4c05f551_0_409"/>
          <p:cNvSpPr txBox="1"/>
          <p:nvPr>
            <p:ph idx="12" type="sldNum"/>
          </p:nvPr>
        </p:nvSpPr>
        <p:spPr>
          <a:xfrm>
            <a:off x="208428" y="6297297"/>
            <a:ext cx="9927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47" name="Google Shape;547;gbd4c05f551_0_4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0331" y="1970000"/>
            <a:ext cx="8711332" cy="4372801"/>
          </a:xfrm>
          <a:prstGeom prst="rect">
            <a:avLst/>
          </a:prstGeom>
          <a:noFill/>
          <a:ln>
            <a:noFill/>
          </a:ln>
        </p:spPr>
      </p:pic>
      <p:sp>
        <p:nvSpPr>
          <p:cNvPr id="548" name="Google Shape;548;gbd4c05f551_0_409"/>
          <p:cNvSpPr txBox="1"/>
          <p:nvPr/>
        </p:nvSpPr>
        <p:spPr>
          <a:xfrm>
            <a:off x="8691500" y="6342800"/>
            <a:ext cx="1386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/>
              <a:t>(Anderson et al., 2001)</a:t>
            </a:r>
            <a:endParaRPr sz="90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bd4c05f551_0_423"/>
          <p:cNvSpPr txBox="1"/>
          <p:nvPr>
            <p:ph type="title"/>
          </p:nvPr>
        </p:nvSpPr>
        <p:spPr>
          <a:xfrm>
            <a:off x="1" y="439252"/>
            <a:ext cx="10993200" cy="1107900"/>
          </a:xfrm>
          <a:prstGeom prst="rect">
            <a:avLst/>
          </a:prstGeom>
        </p:spPr>
        <p:txBody>
          <a:bodyPr anchorCtr="0" anchor="ctr" bIns="274300" lIns="1188700" spcFirstLastPara="1" rIns="274300" wrap="square" tIns="2743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Dreyfus Model of Skill Acqusition</a:t>
            </a:r>
            <a:endParaRPr/>
          </a:p>
        </p:txBody>
      </p:sp>
      <p:sp>
        <p:nvSpPr>
          <p:cNvPr id="555" name="Google Shape;555;gbd4c05f551_0_423"/>
          <p:cNvSpPr txBox="1"/>
          <p:nvPr>
            <p:ph idx="12" type="sldNum"/>
          </p:nvPr>
        </p:nvSpPr>
        <p:spPr>
          <a:xfrm>
            <a:off x="208428" y="6297297"/>
            <a:ext cx="9927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56" name="Google Shape;556;gbd4c05f551_0_423"/>
          <p:cNvSpPr txBox="1"/>
          <p:nvPr>
            <p:ph idx="1" type="body"/>
          </p:nvPr>
        </p:nvSpPr>
        <p:spPr>
          <a:xfrm>
            <a:off x="1203515" y="1969995"/>
            <a:ext cx="9665100" cy="4372800"/>
          </a:xfrm>
          <a:prstGeom prst="rect">
            <a:avLst/>
          </a:prstGeom>
        </p:spPr>
        <p:txBody>
          <a:bodyPr anchorCtr="0" anchor="t" bIns="45700" lIns="274300" spcFirstLastPara="1" rIns="365750" wrap="square" tIns="2743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600"/>
              </a:spcAft>
              <a:buNone/>
            </a:pPr>
            <a:r>
              <a:t/>
            </a:r>
            <a:endParaRPr/>
          </a:p>
        </p:txBody>
      </p:sp>
      <p:pic>
        <p:nvPicPr>
          <p:cNvPr id="557" name="Google Shape;557;gbd4c05f551_0_4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792026"/>
            <a:ext cx="12192000" cy="3273948"/>
          </a:xfrm>
          <a:prstGeom prst="rect">
            <a:avLst/>
          </a:prstGeom>
          <a:noFill/>
          <a:ln>
            <a:noFill/>
          </a:ln>
        </p:spPr>
      </p:pic>
      <p:sp>
        <p:nvSpPr>
          <p:cNvPr id="558" name="Google Shape;558;gbd4c05f551_0_423"/>
          <p:cNvSpPr txBox="1"/>
          <p:nvPr/>
        </p:nvSpPr>
        <p:spPr>
          <a:xfrm>
            <a:off x="8444000" y="6342800"/>
            <a:ext cx="1634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/>
              <a:t>(Dreyfus and Dreyfus, 1980)</a:t>
            </a:r>
            <a:endParaRPr sz="90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bd9dc5bd53_0_262"/>
          <p:cNvSpPr txBox="1"/>
          <p:nvPr>
            <p:ph type="title"/>
          </p:nvPr>
        </p:nvSpPr>
        <p:spPr>
          <a:xfrm>
            <a:off x="1" y="439252"/>
            <a:ext cx="10993200" cy="1107900"/>
          </a:xfrm>
          <a:prstGeom prst="rect">
            <a:avLst/>
          </a:prstGeom>
        </p:spPr>
        <p:txBody>
          <a:bodyPr anchorCtr="0" anchor="ctr" bIns="274300" lIns="1188700" spcFirstLastPara="1" rIns="274300" wrap="square" tIns="2743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Computer Science Assessment Studies</a:t>
            </a:r>
            <a:endParaRPr/>
          </a:p>
        </p:txBody>
      </p:sp>
      <p:sp>
        <p:nvSpPr>
          <p:cNvPr id="565" name="Google Shape;565;gbd9dc5bd53_0_262"/>
          <p:cNvSpPr txBox="1"/>
          <p:nvPr>
            <p:ph idx="12" type="sldNum"/>
          </p:nvPr>
        </p:nvSpPr>
        <p:spPr>
          <a:xfrm>
            <a:off x="208428" y="6297297"/>
            <a:ext cx="9927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66" name="Google Shape;566;gbd9dc5bd53_0_262"/>
          <p:cNvSpPr txBox="1"/>
          <p:nvPr>
            <p:ph idx="1" type="body"/>
          </p:nvPr>
        </p:nvSpPr>
        <p:spPr>
          <a:xfrm>
            <a:off x="1203515" y="1969995"/>
            <a:ext cx="9665100" cy="4372800"/>
          </a:xfrm>
          <a:prstGeom prst="rect">
            <a:avLst/>
          </a:prstGeom>
        </p:spPr>
        <p:txBody>
          <a:bodyPr anchorCtr="0" anchor="t" bIns="45700" lIns="274300" spcFirstLastPara="1" rIns="365750" wrap="square" tIns="274300">
            <a:norm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Novices: never a blank page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Existing code to modify gives structure + more realistic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Canterbury QuestionBank</a:t>
            </a:r>
            <a:endParaRPr/>
          </a:p>
        </p:txBody>
      </p:sp>
      <p:pic>
        <p:nvPicPr>
          <p:cNvPr id="567" name="Google Shape;567;gbd9dc5bd53_0_2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9488" y="3543377"/>
            <a:ext cx="7893020" cy="3314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bdc0b0f4d3_0_130"/>
          <p:cNvSpPr txBox="1"/>
          <p:nvPr>
            <p:ph type="title"/>
          </p:nvPr>
        </p:nvSpPr>
        <p:spPr>
          <a:xfrm>
            <a:off x="1" y="439252"/>
            <a:ext cx="10993200" cy="1107900"/>
          </a:xfrm>
          <a:prstGeom prst="rect">
            <a:avLst/>
          </a:prstGeom>
        </p:spPr>
        <p:txBody>
          <a:bodyPr anchorCtr="0" anchor="ctr" bIns="274300" lIns="1188700" spcFirstLastPara="1" rIns="274300" wrap="square" tIns="2743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Auto-graders</a:t>
            </a:r>
            <a:endParaRPr/>
          </a:p>
        </p:txBody>
      </p:sp>
      <p:sp>
        <p:nvSpPr>
          <p:cNvPr id="574" name="Google Shape;574;gbdc0b0f4d3_0_130"/>
          <p:cNvSpPr txBox="1"/>
          <p:nvPr>
            <p:ph idx="12" type="sldNum"/>
          </p:nvPr>
        </p:nvSpPr>
        <p:spPr>
          <a:xfrm>
            <a:off x="208428" y="6297297"/>
            <a:ext cx="9927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75" name="Google Shape;575;gbdc0b0f4d3_0_130"/>
          <p:cNvSpPr txBox="1"/>
          <p:nvPr>
            <p:ph idx="1" type="body"/>
          </p:nvPr>
        </p:nvSpPr>
        <p:spPr>
          <a:xfrm>
            <a:off x="1203515" y="1969995"/>
            <a:ext cx="9665100" cy="4372800"/>
          </a:xfrm>
          <a:prstGeom prst="rect">
            <a:avLst/>
          </a:prstGeom>
        </p:spPr>
        <p:txBody>
          <a:bodyPr anchorCtr="0" anchor="t" bIns="45700" lIns="274300" spcFirstLastPara="1" rIns="365750" wrap="square" tIns="274300">
            <a:norm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Many technical hurdles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Also need to distinguish learner satisfaction with learner outcomes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Might help identify bugs, but may discourage critical thinking</a:t>
            </a:r>
            <a:endParaRPr/>
          </a:p>
        </p:txBody>
      </p:sp>
      <p:sp>
        <p:nvSpPr>
          <p:cNvPr id="576" name="Google Shape;576;gbdc0b0f4d3_0_130"/>
          <p:cNvSpPr txBox="1"/>
          <p:nvPr/>
        </p:nvSpPr>
        <p:spPr>
          <a:xfrm>
            <a:off x="8691500" y="6342800"/>
            <a:ext cx="1386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/>
              <a:t>(Wilson, 2019)</a:t>
            </a:r>
            <a:endParaRPr sz="9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bd4c05f551_0_48"/>
          <p:cNvSpPr txBox="1"/>
          <p:nvPr>
            <p:ph idx="12" type="sldNum"/>
          </p:nvPr>
        </p:nvSpPr>
        <p:spPr>
          <a:xfrm>
            <a:off x="208428" y="6297297"/>
            <a:ext cx="9927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1" name="Google Shape;151;gbd4c05f551_0_48"/>
          <p:cNvSpPr txBox="1"/>
          <p:nvPr>
            <p:ph idx="1" type="body"/>
          </p:nvPr>
        </p:nvSpPr>
        <p:spPr>
          <a:xfrm>
            <a:off x="1203515" y="1969995"/>
            <a:ext cx="9665100" cy="4372800"/>
          </a:xfrm>
          <a:prstGeom prst="rect">
            <a:avLst/>
          </a:prstGeom>
        </p:spPr>
        <p:txBody>
          <a:bodyPr anchorCtr="0" anchor="t" bIns="45700" lIns="274300" spcFirstLastPara="1" rIns="365750" wrap="square" tIns="274300">
            <a:norm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Joint departments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Probability + Statistics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Data Mining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b="1" lang="en-US"/>
              <a:t>Programming</a:t>
            </a:r>
            <a:endParaRPr b="1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Exploratory Data Analysis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b="1" lang="en-US"/>
              <a:t>Database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Data Mining</a:t>
            </a:r>
            <a:endParaRPr/>
          </a:p>
        </p:txBody>
      </p:sp>
      <p:sp>
        <p:nvSpPr>
          <p:cNvPr id="152" name="Google Shape;152;gbd4c05f551_0_48"/>
          <p:cNvSpPr txBox="1"/>
          <p:nvPr/>
        </p:nvSpPr>
        <p:spPr>
          <a:xfrm>
            <a:off x="7927500" y="6416975"/>
            <a:ext cx="20838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None/>
            </a:pPr>
            <a:r>
              <a:rPr lang="en-US" sz="1000">
                <a:solidFill>
                  <a:schemeClr val="dk1"/>
                </a:solidFill>
              </a:rPr>
              <a:t>(Song and Zhu, 2016)</a:t>
            </a:r>
            <a:endParaRPr sz="1000">
              <a:solidFill>
                <a:schemeClr val="dk1"/>
              </a:solidFill>
            </a:endParaRPr>
          </a:p>
        </p:txBody>
      </p:sp>
      <p:pic>
        <p:nvPicPr>
          <p:cNvPr id="153" name="Google Shape;153;gbd4c05f551_0_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23538" y="1449063"/>
            <a:ext cx="5400675" cy="4848225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gbd4c05f551_0_48"/>
          <p:cNvSpPr txBox="1"/>
          <p:nvPr>
            <p:ph type="title"/>
          </p:nvPr>
        </p:nvSpPr>
        <p:spPr>
          <a:xfrm>
            <a:off x="1" y="439252"/>
            <a:ext cx="10993200" cy="1107900"/>
          </a:xfrm>
          <a:prstGeom prst="rect">
            <a:avLst/>
          </a:prstGeom>
        </p:spPr>
        <p:txBody>
          <a:bodyPr anchorCtr="0" anchor="ctr" bIns="274300" lIns="1188700" spcFirstLastPara="1" rIns="274300" wrap="square" tIns="2743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Current status of data science education </a:t>
            </a:r>
            <a:endParaRPr/>
          </a:p>
        </p:txBody>
      </p:sp>
      <p:sp>
        <p:nvSpPr>
          <p:cNvPr id="155" name="Google Shape;155;gbd4c05f551_0_48"/>
          <p:cNvSpPr/>
          <p:nvPr/>
        </p:nvSpPr>
        <p:spPr>
          <a:xfrm>
            <a:off x="6323550" y="2720900"/>
            <a:ext cx="4811400" cy="658500"/>
          </a:xfrm>
          <a:prstGeom prst="rect">
            <a:avLst/>
          </a:prstGeom>
          <a:noFill/>
          <a:ln cap="flat" cmpd="sng" w="38100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bdc0b0f4d3_0_28"/>
          <p:cNvSpPr txBox="1"/>
          <p:nvPr>
            <p:ph type="title"/>
          </p:nvPr>
        </p:nvSpPr>
        <p:spPr>
          <a:xfrm>
            <a:off x="1" y="439252"/>
            <a:ext cx="10993200" cy="1107900"/>
          </a:xfrm>
          <a:prstGeom prst="rect">
            <a:avLst/>
          </a:prstGeom>
        </p:spPr>
        <p:txBody>
          <a:bodyPr anchorCtr="0" anchor="ctr" bIns="274300" lIns="1188700" spcFirstLastPara="1" rIns="274300" wrap="square" tIns="2743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7500"/>
              <a:buFont typeface="Arial"/>
              <a:buNone/>
            </a:pPr>
            <a:r>
              <a:rPr lang="en-US"/>
              <a:t>BD2K Open Educational Resources for Biomedical Big Data (R25)</a:t>
            </a:r>
            <a:endParaRPr/>
          </a:p>
        </p:txBody>
      </p:sp>
      <p:sp>
        <p:nvSpPr>
          <p:cNvPr id="583" name="Google Shape;583;gbdc0b0f4d3_0_28"/>
          <p:cNvSpPr txBox="1"/>
          <p:nvPr>
            <p:ph idx="12" type="sldNum"/>
          </p:nvPr>
        </p:nvSpPr>
        <p:spPr>
          <a:xfrm>
            <a:off x="208428" y="6297297"/>
            <a:ext cx="9927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84" name="Google Shape;584;gbdc0b0f4d3_0_28"/>
          <p:cNvSpPr txBox="1"/>
          <p:nvPr>
            <p:ph idx="1" type="body"/>
          </p:nvPr>
        </p:nvSpPr>
        <p:spPr>
          <a:xfrm>
            <a:off x="1203520" y="1970000"/>
            <a:ext cx="4829700" cy="4372800"/>
          </a:xfrm>
          <a:prstGeom prst="rect">
            <a:avLst/>
          </a:prstGeom>
        </p:spPr>
        <p:txBody>
          <a:bodyPr anchorCtr="0" anchor="t" bIns="45700" lIns="274300" spcFirstLastPara="1" rIns="365750" wrap="square" tIns="2743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Oregon Health &amp; Science University (OHSU) Educational Materials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OHSU Big Data to Knowledge (BD2K)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Open Educational Resources (OERs) Project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600"/>
              </a:spcAft>
              <a:buNone/>
            </a:pPr>
            <a:r>
              <a:rPr lang="en-US" sz="1800" u="sng">
                <a:solidFill>
                  <a:schemeClr val="hlink"/>
                </a:solidFill>
                <a:hlinkClick r:id="rId3"/>
              </a:rPr>
              <a:t>https://dmice.ohsu.edu/bd2k/topics.html</a:t>
            </a:r>
            <a:endParaRPr/>
          </a:p>
        </p:txBody>
      </p:sp>
      <p:pic>
        <p:nvPicPr>
          <p:cNvPr id="585" name="Google Shape;585;gbdc0b0f4d3_0_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33222" y="2196522"/>
            <a:ext cx="5695550" cy="391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bd9dc5bd53_0_0"/>
          <p:cNvSpPr txBox="1"/>
          <p:nvPr>
            <p:ph type="title"/>
          </p:nvPr>
        </p:nvSpPr>
        <p:spPr>
          <a:xfrm>
            <a:off x="1" y="439252"/>
            <a:ext cx="10993200" cy="1107900"/>
          </a:xfrm>
          <a:prstGeom prst="rect">
            <a:avLst/>
          </a:prstGeom>
        </p:spPr>
        <p:txBody>
          <a:bodyPr anchorCtr="0" anchor="ctr" bIns="274300" lIns="1188700" spcFirstLastPara="1" rIns="274300" wrap="square" tIns="2743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EFA: 2 Optimal Loadings</a:t>
            </a:r>
            <a:endParaRPr/>
          </a:p>
        </p:txBody>
      </p:sp>
      <p:sp>
        <p:nvSpPr>
          <p:cNvPr id="592" name="Google Shape;592;gbd9dc5bd53_0_0"/>
          <p:cNvSpPr txBox="1"/>
          <p:nvPr>
            <p:ph idx="12" type="sldNum"/>
          </p:nvPr>
        </p:nvSpPr>
        <p:spPr>
          <a:xfrm>
            <a:off x="208428" y="6297297"/>
            <a:ext cx="9927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93" name="Google Shape;593;gbd9dc5bd53_0_0"/>
          <p:cNvSpPr txBox="1"/>
          <p:nvPr>
            <p:ph idx="1" type="body"/>
          </p:nvPr>
        </p:nvSpPr>
        <p:spPr>
          <a:xfrm>
            <a:off x="5777925" y="1970000"/>
            <a:ext cx="2547300" cy="4887900"/>
          </a:xfrm>
          <a:prstGeom prst="rect">
            <a:avLst/>
          </a:prstGeom>
        </p:spPr>
        <p:txBody>
          <a:bodyPr anchorCtr="0" anchor="t" bIns="45700" lIns="274300" spcFirstLastPara="1" rIns="365750" wrap="square" tIns="2743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275"/>
              <a:buNone/>
            </a:pPr>
            <a:r>
              <a:rPr lang="en-US" sz="10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## Loadings:</a:t>
            </a:r>
            <a:endParaRPr sz="10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275"/>
              <a:buNone/>
            </a:pPr>
            <a:r>
              <a:rPr lang="en-US" sz="10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##      Factor1 Factor2</a:t>
            </a:r>
            <a:endParaRPr sz="10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275"/>
              <a:buNone/>
            </a:pPr>
            <a:r>
              <a:rPr lang="en-US" sz="100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## Q3.1  0.88          </a:t>
            </a:r>
            <a:endParaRPr sz="1000">
              <a:solidFill>
                <a:srgbClr val="99999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275"/>
              <a:buNone/>
            </a:pPr>
            <a:r>
              <a:rPr lang="en-US" sz="100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## Q3.3  0.97      </a:t>
            </a:r>
            <a:r>
              <a:rPr lang="en-US" sz="1000"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275"/>
              <a:buNone/>
            </a:pPr>
            <a:r>
              <a:rPr b="1" lang="en-US" sz="1000">
                <a:latin typeface="Courier New"/>
                <a:ea typeface="Courier New"/>
                <a:cs typeface="Courier New"/>
                <a:sym typeface="Courier New"/>
              </a:rPr>
              <a:t>## Q3.4  1.04  </a:t>
            </a:r>
            <a:r>
              <a:rPr lang="en-US" sz="1000"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275"/>
              <a:buNone/>
            </a:pPr>
            <a:r>
              <a:rPr lang="en-US" sz="10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## Q3.5  0.96          </a:t>
            </a:r>
            <a:endParaRPr sz="1000">
              <a:solidFill>
                <a:srgbClr val="66666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275"/>
              <a:buNone/>
            </a:pPr>
            <a:r>
              <a:rPr lang="en-US" sz="10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## Q4.3  0.57          </a:t>
            </a:r>
            <a:endParaRPr sz="1000">
              <a:solidFill>
                <a:srgbClr val="66666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275"/>
              <a:buNone/>
            </a:pPr>
            <a:r>
              <a:rPr lang="en-US" sz="10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## Q5.2  0.68          </a:t>
            </a:r>
            <a:endParaRPr sz="1000">
              <a:solidFill>
                <a:srgbClr val="66666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275"/>
              <a:buNone/>
            </a:pPr>
            <a:r>
              <a:rPr lang="en-US" sz="10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## Q3.6          0.65  </a:t>
            </a:r>
            <a:endParaRPr sz="1000">
              <a:solidFill>
                <a:srgbClr val="66666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275"/>
              <a:buNone/>
            </a:pPr>
            <a:r>
              <a:rPr lang="en-US" sz="10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## Q6.1          0.95  </a:t>
            </a:r>
            <a:endParaRPr sz="1000">
              <a:solidFill>
                <a:srgbClr val="66666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275"/>
              <a:buNone/>
            </a:pPr>
            <a:r>
              <a:rPr b="1" lang="en-US" sz="1000">
                <a:latin typeface="Courier New"/>
                <a:ea typeface="Courier New"/>
                <a:cs typeface="Courier New"/>
                <a:sym typeface="Courier New"/>
              </a:rPr>
              <a:t>## Q6.2          1.05</a:t>
            </a:r>
            <a:r>
              <a:rPr lang="en-US" sz="1000">
                <a:latin typeface="Courier New"/>
                <a:ea typeface="Courier New"/>
                <a:cs typeface="Courier New"/>
                <a:sym typeface="Courier New"/>
              </a:rPr>
              <a:t>  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275"/>
              <a:buNone/>
            </a:pPr>
            <a:r>
              <a:rPr lang="en-US" sz="10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## Q6.3          0.93  </a:t>
            </a:r>
            <a:endParaRPr sz="1000">
              <a:solidFill>
                <a:srgbClr val="66666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275"/>
              <a:buNone/>
            </a:pPr>
            <a:r>
              <a:rPr lang="en-US" sz="10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## Q3.7                </a:t>
            </a:r>
            <a:endParaRPr sz="1000">
              <a:solidFill>
                <a:srgbClr val="66666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275"/>
              <a:buNone/>
            </a:pPr>
            <a:r>
              <a:rPr lang="en-US" sz="10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## Q4.1          0.43  </a:t>
            </a:r>
            <a:endParaRPr sz="1000">
              <a:solidFill>
                <a:srgbClr val="66666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275"/>
              <a:buNone/>
            </a:pPr>
            <a:r>
              <a:rPr lang="en-US" sz="10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## Q4.2  0.32    0.42  </a:t>
            </a:r>
            <a:endParaRPr sz="1000">
              <a:solidFill>
                <a:srgbClr val="66666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275"/>
              <a:buNone/>
            </a:pPr>
            <a:r>
              <a:rPr lang="en-US" sz="10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## Q4.4                </a:t>
            </a:r>
            <a:endParaRPr sz="1000">
              <a:solidFill>
                <a:srgbClr val="66666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275"/>
              <a:buNone/>
            </a:pPr>
            <a:r>
              <a:rPr lang="en-US" sz="10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## Q5.1         -0.37  </a:t>
            </a:r>
            <a:endParaRPr sz="1000">
              <a:solidFill>
                <a:srgbClr val="66666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80000"/>
              </a:lnSpc>
              <a:spcBef>
                <a:spcPts val="1000"/>
              </a:spcBef>
              <a:spcAft>
                <a:spcPts val="600"/>
              </a:spcAft>
              <a:buSzPts val="275"/>
              <a:buNone/>
            </a:pPr>
            <a:r>
              <a:rPr lang="en-US" sz="10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## Q6.4               </a:t>
            </a:r>
            <a:endParaRPr sz="1000">
              <a:solidFill>
                <a:srgbClr val="666666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594" name="Google Shape;594;gbd9dc5bd53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3525" y="1970000"/>
            <a:ext cx="4572000" cy="4572000"/>
          </a:xfrm>
          <a:prstGeom prst="rect">
            <a:avLst/>
          </a:prstGeom>
          <a:noFill/>
          <a:ln>
            <a:noFill/>
          </a:ln>
        </p:spPr>
      </p:pic>
      <p:sp>
        <p:nvSpPr>
          <p:cNvPr id="595" name="Google Shape;595;gbd9dc5bd53_0_0"/>
          <p:cNvSpPr txBox="1"/>
          <p:nvPr>
            <p:ph idx="1" type="body"/>
          </p:nvPr>
        </p:nvSpPr>
        <p:spPr>
          <a:xfrm>
            <a:off x="8322825" y="2069600"/>
            <a:ext cx="3681900" cy="4788300"/>
          </a:xfrm>
          <a:prstGeom prst="rect">
            <a:avLst/>
          </a:prstGeom>
          <a:solidFill>
            <a:srgbClr val="FFFFFF"/>
          </a:solidFill>
        </p:spPr>
        <p:txBody>
          <a:bodyPr anchorCtr="0" anchor="t" bIns="45700" lIns="274300" spcFirstLastPara="1" rIns="365750" wrap="square" tIns="2743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275"/>
              <a:buNone/>
            </a:pPr>
            <a:r>
              <a:rPr lang="en-US" sz="1000">
                <a:latin typeface="Courier New"/>
                <a:ea typeface="Courier New"/>
                <a:cs typeface="Courier New"/>
                <a:sym typeface="Courier New"/>
              </a:rPr>
              <a:t>## Loadings: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275"/>
              <a:buNone/>
            </a:pPr>
            <a:r>
              <a:rPr lang="en-US" sz="1000">
                <a:latin typeface="Courier New"/>
                <a:ea typeface="Courier New"/>
                <a:cs typeface="Courier New"/>
                <a:sym typeface="Courier New"/>
              </a:rPr>
              <a:t>##      Factor1 Factor2 Factor3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275"/>
              <a:buNone/>
            </a:pPr>
            <a:r>
              <a:rPr lang="en-US" sz="10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## Q3.1  0.82        </a:t>
            </a:r>
            <a:r>
              <a:rPr lang="en-US" sz="1000">
                <a:latin typeface="Courier New"/>
                <a:ea typeface="Courier New"/>
                <a:cs typeface="Courier New"/>
                <a:sym typeface="Courier New"/>
              </a:rPr>
              <a:t>          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275"/>
              <a:buNone/>
            </a:pPr>
            <a:r>
              <a:rPr b="1" lang="en-US" sz="1000">
                <a:latin typeface="Courier New"/>
                <a:ea typeface="Courier New"/>
                <a:cs typeface="Courier New"/>
                <a:sym typeface="Courier New"/>
              </a:rPr>
              <a:t>## Q3.3  0.92</a:t>
            </a:r>
            <a:r>
              <a:rPr lang="en-US" sz="1000">
                <a:latin typeface="Courier New"/>
                <a:ea typeface="Courier New"/>
                <a:cs typeface="Courier New"/>
                <a:sym typeface="Courier New"/>
              </a:rPr>
              <a:t>                  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275"/>
              <a:buNone/>
            </a:pPr>
            <a:r>
              <a:rPr lang="en-US" sz="10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## Q3.4  0.90                  </a:t>
            </a:r>
            <a:endParaRPr sz="1000">
              <a:solidFill>
                <a:srgbClr val="66666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275"/>
              <a:buNone/>
            </a:pPr>
            <a:r>
              <a:rPr lang="en-US" sz="10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## Q3.5  0.89                  </a:t>
            </a:r>
            <a:endParaRPr sz="1000">
              <a:solidFill>
                <a:srgbClr val="66666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275"/>
              <a:buNone/>
            </a:pPr>
            <a:r>
              <a:rPr lang="en-US" sz="10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## Q4.3  0.51                  </a:t>
            </a:r>
            <a:endParaRPr sz="1000">
              <a:solidFill>
                <a:srgbClr val="66666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275"/>
              <a:buNone/>
            </a:pPr>
            <a:r>
              <a:rPr lang="en-US" sz="10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## Q5.2  0.67            0.32  </a:t>
            </a:r>
            <a:endParaRPr sz="1000">
              <a:solidFill>
                <a:srgbClr val="66666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275"/>
              <a:buNone/>
            </a:pPr>
            <a:r>
              <a:rPr lang="en-US" sz="10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## Q6.1          0.83    0.32  </a:t>
            </a:r>
            <a:endParaRPr sz="1000">
              <a:solidFill>
                <a:srgbClr val="66666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275"/>
              <a:buNone/>
            </a:pPr>
            <a:r>
              <a:rPr b="1" lang="en-US" sz="1000">
                <a:latin typeface="Courier New"/>
                <a:ea typeface="Courier New"/>
                <a:cs typeface="Courier New"/>
                <a:sym typeface="Courier New"/>
              </a:rPr>
              <a:t>## Q6.2          0.90</a:t>
            </a:r>
            <a:r>
              <a:rPr lang="en-US" sz="1000">
                <a:latin typeface="Courier New"/>
                <a:ea typeface="Courier New"/>
                <a:cs typeface="Courier New"/>
                <a:sym typeface="Courier New"/>
              </a:rPr>
              <a:t>    0.32  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275"/>
              <a:buNone/>
            </a:pPr>
            <a:r>
              <a:rPr lang="en-US" sz="10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## Q6.3          0.84          </a:t>
            </a:r>
            <a:endParaRPr sz="1000">
              <a:solidFill>
                <a:srgbClr val="66666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275"/>
              <a:buNone/>
            </a:pPr>
            <a:r>
              <a:rPr lang="en-US" sz="10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## Q4.1                  0.51  </a:t>
            </a:r>
            <a:endParaRPr sz="1000">
              <a:solidFill>
                <a:srgbClr val="66666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275"/>
              <a:buNone/>
            </a:pPr>
            <a:r>
              <a:rPr b="1" lang="en-US" sz="1000">
                <a:latin typeface="Courier New"/>
                <a:ea typeface="Courier New"/>
                <a:cs typeface="Courier New"/>
                <a:sym typeface="Courier New"/>
              </a:rPr>
              <a:t>## Q4.4                  0.78  </a:t>
            </a:r>
            <a:endParaRPr b="1"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275"/>
              <a:buNone/>
            </a:pPr>
            <a:r>
              <a:rPr lang="en-US" sz="10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## Q6.4  0.33            0.62  </a:t>
            </a:r>
            <a:endParaRPr sz="1000">
              <a:solidFill>
                <a:srgbClr val="66666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275"/>
              <a:buNone/>
            </a:pPr>
            <a:r>
              <a:rPr lang="en-US" sz="10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## Q3.6          0.46    0.40  </a:t>
            </a:r>
            <a:endParaRPr sz="1000">
              <a:solidFill>
                <a:srgbClr val="66666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275"/>
              <a:buNone/>
            </a:pPr>
            <a:r>
              <a:rPr lang="en-US" sz="10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## Q3.7                        </a:t>
            </a:r>
            <a:endParaRPr sz="1000">
              <a:solidFill>
                <a:srgbClr val="66666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275"/>
              <a:buNone/>
            </a:pPr>
            <a:r>
              <a:rPr lang="en-US" sz="10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## Q4.2  0.42    0.39    0.41  </a:t>
            </a:r>
            <a:endParaRPr sz="1000">
              <a:solidFill>
                <a:srgbClr val="66666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## Q5.1                 -0.43 </a:t>
            </a:r>
            <a:endParaRPr sz="1000">
              <a:solidFill>
                <a:srgbClr val="66666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80000"/>
              </a:lnSpc>
              <a:spcBef>
                <a:spcPts val="1000"/>
              </a:spcBef>
              <a:spcAft>
                <a:spcPts val="600"/>
              </a:spcAft>
              <a:buSzPts val="275"/>
              <a:buNone/>
            </a:pPr>
            <a:r>
              <a:t/>
            </a:r>
            <a:endParaRPr sz="1000">
              <a:solidFill>
                <a:srgbClr val="666666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bd9dc5bd53_0_158"/>
          <p:cNvSpPr txBox="1"/>
          <p:nvPr>
            <p:ph type="title"/>
          </p:nvPr>
        </p:nvSpPr>
        <p:spPr>
          <a:xfrm>
            <a:off x="1" y="439252"/>
            <a:ext cx="10993200" cy="1107900"/>
          </a:xfrm>
          <a:prstGeom prst="rect">
            <a:avLst/>
          </a:prstGeom>
        </p:spPr>
        <p:txBody>
          <a:bodyPr anchorCtr="0" anchor="ctr" bIns="274300" lIns="1188700" spcFirstLastPara="1" rIns="274300" wrap="square" tIns="2743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EFA Results</a:t>
            </a:r>
            <a:endParaRPr/>
          </a:p>
        </p:txBody>
      </p:sp>
      <p:sp>
        <p:nvSpPr>
          <p:cNvPr id="602" name="Google Shape;602;gbd9dc5bd53_0_158"/>
          <p:cNvSpPr txBox="1"/>
          <p:nvPr>
            <p:ph idx="12" type="sldNum"/>
          </p:nvPr>
        </p:nvSpPr>
        <p:spPr>
          <a:xfrm>
            <a:off x="208428" y="6297297"/>
            <a:ext cx="9927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03" name="Google Shape;603;gbd9dc5bd53_0_158"/>
          <p:cNvSpPr txBox="1"/>
          <p:nvPr>
            <p:ph idx="1" type="body"/>
          </p:nvPr>
        </p:nvSpPr>
        <p:spPr>
          <a:xfrm>
            <a:off x="1203515" y="1969995"/>
            <a:ext cx="9665100" cy="4372800"/>
          </a:xfrm>
          <a:prstGeom prst="rect">
            <a:avLst/>
          </a:prstGeom>
        </p:spPr>
        <p:txBody>
          <a:bodyPr anchorCtr="0" anchor="t" bIns="45700" lIns="274300" spcFirstLastPara="1" rIns="365750" wrap="square" tIns="2743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800"/>
              <a:t>3 factors with promax rotation.</a:t>
            </a:r>
            <a:endParaRPr sz="18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800"/>
              <a:t>Each factor coincided with a survey question blocks</a:t>
            </a:r>
            <a:endParaRPr sz="18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▪"/>
            </a:pPr>
            <a:r>
              <a:rPr lang="en-US" sz="1800"/>
              <a:t>Programming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US" sz="1800"/>
              <a:t>Q3.3: How familiar are you with interactive programming languages like Python or R?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US" sz="1800"/>
              <a:t>Statistics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US" sz="1800"/>
              <a:t>Q6.2: If you were given a dateset containing an individual's smoking status (binary variable) and whether or not they have hypertension (binary variable), would you know how to conduct a statistical analysis to see if smoking has an increased relative risk or odds of hypertension? Any type of model will suffice.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US" sz="1800"/>
              <a:t>Data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US" sz="1800"/>
              <a:t>Q4.4: Do you know what "long" and "wide" data are?</a:t>
            </a:r>
            <a:endParaRPr sz="180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bd9dc5bd53_0_125"/>
          <p:cNvSpPr txBox="1"/>
          <p:nvPr>
            <p:ph type="title"/>
          </p:nvPr>
        </p:nvSpPr>
        <p:spPr>
          <a:xfrm>
            <a:off x="0" y="446209"/>
            <a:ext cx="11355300" cy="1163400"/>
          </a:xfrm>
          <a:prstGeom prst="rect">
            <a:avLst/>
          </a:prstGeom>
        </p:spPr>
        <p:txBody>
          <a:bodyPr anchorCtr="0" anchor="ctr" bIns="274300" lIns="1188700" spcFirstLastPara="1" rIns="548625" wrap="square" tIns="2743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EFA: Selected questions</a:t>
            </a:r>
            <a:endParaRPr/>
          </a:p>
        </p:txBody>
      </p:sp>
      <p:sp>
        <p:nvSpPr>
          <p:cNvPr id="610" name="Google Shape;610;gbd9dc5bd53_0_125"/>
          <p:cNvSpPr txBox="1"/>
          <p:nvPr>
            <p:ph idx="1" type="body"/>
          </p:nvPr>
        </p:nvSpPr>
        <p:spPr>
          <a:xfrm>
            <a:off x="839788" y="1681163"/>
            <a:ext cx="5157900" cy="823800"/>
          </a:xfrm>
          <a:prstGeom prst="rect">
            <a:avLst/>
          </a:prstGeom>
        </p:spPr>
        <p:txBody>
          <a:bodyPr anchorCtr="0" anchor="ctr" bIns="45700" lIns="274300" spcFirstLastPara="1" rIns="91425" wrap="square" tIns="2743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600"/>
              </a:spcAft>
              <a:buNone/>
            </a:pPr>
            <a:r>
              <a:rPr lang="en-US"/>
              <a:t>6.2: Logistic regression</a:t>
            </a:r>
            <a:endParaRPr/>
          </a:p>
        </p:txBody>
      </p:sp>
      <p:sp>
        <p:nvSpPr>
          <p:cNvPr id="611" name="Google Shape;611;gbd9dc5bd53_0_125"/>
          <p:cNvSpPr txBox="1"/>
          <p:nvPr>
            <p:ph idx="2" type="body"/>
          </p:nvPr>
        </p:nvSpPr>
        <p:spPr>
          <a:xfrm>
            <a:off x="839796" y="2505075"/>
            <a:ext cx="3626400" cy="3684600"/>
          </a:xfrm>
          <a:prstGeom prst="rect">
            <a:avLst/>
          </a:prstGeom>
        </p:spPr>
        <p:txBody>
          <a:bodyPr anchorCtr="0" anchor="t" bIns="45700" lIns="274300" spcFirstLastPara="1" rIns="91425" wrap="square" tIns="274300">
            <a:norm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AutoNum type="arabicPeriod"/>
            </a:pPr>
            <a:r>
              <a:rPr lang="en-US" sz="1800"/>
              <a:t>I wouldn't know where to start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 sz="1800"/>
              <a:t>I could struggle through, but not confident I could do it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 sz="1800"/>
              <a:t>I could struggle through by trial and error with a lot of web searches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 sz="1800"/>
              <a:t>I could do it quickly with little or no use of external help</a:t>
            </a:r>
            <a:endParaRPr sz="1800"/>
          </a:p>
        </p:txBody>
      </p:sp>
      <p:sp>
        <p:nvSpPr>
          <p:cNvPr id="612" name="Google Shape;612;gbd9dc5bd53_0_125"/>
          <p:cNvSpPr txBox="1"/>
          <p:nvPr>
            <p:ph idx="3" type="body"/>
          </p:nvPr>
        </p:nvSpPr>
        <p:spPr>
          <a:xfrm>
            <a:off x="4542400" y="1681175"/>
            <a:ext cx="3626400" cy="823800"/>
          </a:xfrm>
          <a:prstGeom prst="rect">
            <a:avLst/>
          </a:prstGeom>
        </p:spPr>
        <p:txBody>
          <a:bodyPr anchorCtr="0" anchor="ctr" bIns="45700" lIns="274300" spcFirstLastPara="1" rIns="91425" wrap="square" tIns="2743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600"/>
              </a:spcAft>
              <a:buNone/>
            </a:pPr>
            <a:r>
              <a:rPr lang="en-US"/>
              <a:t>3.3: Python/R</a:t>
            </a:r>
            <a:endParaRPr/>
          </a:p>
        </p:txBody>
      </p:sp>
      <p:sp>
        <p:nvSpPr>
          <p:cNvPr id="613" name="Google Shape;613;gbd9dc5bd53_0_125"/>
          <p:cNvSpPr txBox="1"/>
          <p:nvPr>
            <p:ph idx="4" type="body"/>
          </p:nvPr>
        </p:nvSpPr>
        <p:spPr>
          <a:xfrm>
            <a:off x="4542400" y="2505085"/>
            <a:ext cx="3626400" cy="3684600"/>
          </a:xfrm>
          <a:prstGeom prst="rect">
            <a:avLst/>
          </a:prstGeom>
        </p:spPr>
        <p:txBody>
          <a:bodyPr anchorCtr="0" anchor="t" bIns="45700" lIns="274300" spcFirstLastPara="1" rIns="91425" wrap="square" tIns="274300">
            <a:normAutofit fontScale="62500" lnSpcReduction="10000"/>
          </a:bodyPr>
          <a:lstStyle/>
          <a:p>
            <a:pPr indent="-300037" lvl="0" marL="457200" rtl="0" algn="l">
              <a:spcBef>
                <a:spcPts val="1000"/>
              </a:spcBef>
              <a:spcAft>
                <a:spcPts val="0"/>
              </a:spcAft>
              <a:buSzPct val="64285"/>
              <a:buAutoNum type="arabicPeriod"/>
            </a:pPr>
            <a:r>
              <a:rPr lang="en-US"/>
              <a:t>I do not know what those are</a:t>
            </a:r>
            <a:endParaRPr/>
          </a:p>
          <a:p>
            <a:pPr indent="-300037" lvl="0" marL="457200" rtl="0" algn="l">
              <a:spcBef>
                <a:spcPts val="0"/>
              </a:spcBef>
              <a:spcAft>
                <a:spcPts val="0"/>
              </a:spcAft>
              <a:buSzPct val="64285"/>
              <a:buAutoNum type="arabicPeriod"/>
            </a:pPr>
            <a:r>
              <a:rPr lang="en-US"/>
              <a:t>I have heard of them but have never used them before</a:t>
            </a:r>
            <a:endParaRPr/>
          </a:p>
          <a:p>
            <a:pPr indent="-300037" lvl="0" marL="457200" rtl="0" algn="l">
              <a:spcBef>
                <a:spcPts val="0"/>
              </a:spcBef>
              <a:spcAft>
                <a:spcPts val="0"/>
              </a:spcAft>
              <a:buSzPct val="64285"/>
              <a:buAutoNum type="arabicPeriod"/>
            </a:pPr>
            <a:r>
              <a:rPr lang="en-US"/>
              <a:t>I have installed it, but have only done simple examples with them</a:t>
            </a:r>
            <a:endParaRPr/>
          </a:p>
          <a:p>
            <a:pPr indent="-300037" lvl="0" marL="457200" rtl="0" algn="l">
              <a:spcBef>
                <a:spcPts val="0"/>
              </a:spcBef>
              <a:spcAft>
                <a:spcPts val="0"/>
              </a:spcAft>
              <a:buSzPct val="64285"/>
              <a:buAutoNum type="arabicPeriod"/>
            </a:pPr>
            <a:r>
              <a:rPr lang="en-US"/>
              <a:t>I have written a small program with them before</a:t>
            </a:r>
            <a:endParaRPr/>
          </a:p>
          <a:p>
            <a:pPr indent="-300037" lvl="0" marL="457200" rtl="0" algn="l">
              <a:spcBef>
                <a:spcPts val="0"/>
              </a:spcBef>
              <a:spcAft>
                <a:spcPts val="0"/>
              </a:spcAft>
              <a:buSzPct val="64285"/>
              <a:buAutoNum type="arabicPeriod"/>
            </a:pPr>
            <a:r>
              <a:rPr lang="en-US"/>
              <a:t>I use it to automate certain repetitive tasks</a:t>
            </a:r>
            <a:endParaRPr/>
          </a:p>
          <a:p>
            <a:pPr indent="-300037" lvl="0" marL="457200" rtl="0" algn="l">
              <a:spcBef>
                <a:spcPts val="0"/>
              </a:spcBef>
              <a:spcAft>
                <a:spcPts val="0"/>
              </a:spcAft>
              <a:buSzPct val="64285"/>
              <a:buAutoNum type="arabicPeriod"/>
            </a:pPr>
            <a:r>
              <a:rPr lang="en-US"/>
              <a:t>I have small side projects that I program in it</a:t>
            </a:r>
            <a:endParaRPr/>
          </a:p>
          <a:p>
            <a:pPr indent="-300037" lvl="0" marL="457200" rtl="0" algn="l">
              <a:spcBef>
                <a:spcPts val="0"/>
              </a:spcBef>
              <a:spcAft>
                <a:spcPts val="0"/>
              </a:spcAft>
              <a:buSzPct val="64285"/>
              <a:buAutoNum type="arabicPeriod"/>
            </a:pPr>
            <a:r>
              <a:rPr lang="en-US"/>
              <a:t>I program in them for work</a:t>
            </a:r>
            <a:endParaRPr/>
          </a:p>
        </p:txBody>
      </p:sp>
      <p:sp>
        <p:nvSpPr>
          <p:cNvPr id="614" name="Google Shape;614;gbd9dc5bd53_0_125"/>
          <p:cNvSpPr txBox="1"/>
          <p:nvPr>
            <p:ph idx="12" type="sldNum"/>
          </p:nvPr>
        </p:nvSpPr>
        <p:spPr>
          <a:xfrm>
            <a:off x="208428" y="6297297"/>
            <a:ext cx="9927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15" name="Google Shape;615;gbd9dc5bd53_0_125"/>
          <p:cNvSpPr txBox="1"/>
          <p:nvPr>
            <p:ph idx="3" type="body"/>
          </p:nvPr>
        </p:nvSpPr>
        <p:spPr>
          <a:xfrm>
            <a:off x="7971400" y="1681175"/>
            <a:ext cx="3626400" cy="823800"/>
          </a:xfrm>
          <a:prstGeom prst="rect">
            <a:avLst/>
          </a:prstGeom>
        </p:spPr>
        <p:txBody>
          <a:bodyPr anchorCtr="0" anchor="ctr" bIns="45700" lIns="274300" spcFirstLastPara="1" rIns="91425" wrap="square" tIns="2743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600"/>
              </a:spcAft>
              <a:buNone/>
            </a:pPr>
            <a:r>
              <a:rPr lang="en-US"/>
              <a:t>4.4: Long and wide</a:t>
            </a:r>
            <a:endParaRPr/>
          </a:p>
        </p:txBody>
      </p:sp>
      <p:sp>
        <p:nvSpPr>
          <p:cNvPr id="616" name="Google Shape;616;gbd9dc5bd53_0_125"/>
          <p:cNvSpPr txBox="1"/>
          <p:nvPr>
            <p:ph idx="4" type="body"/>
          </p:nvPr>
        </p:nvSpPr>
        <p:spPr>
          <a:xfrm>
            <a:off x="7971400" y="2505085"/>
            <a:ext cx="3626400" cy="3684600"/>
          </a:xfrm>
          <a:prstGeom prst="rect">
            <a:avLst/>
          </a:prstGeom>
        </p:spPr>
        <p:txBody>
          <a:bodyPr anchorCtr="0" anchor="t" bIns="45700" lIns="274300" spcFirstLastPara="1" rIns="91425" wrap="square" tIns="274300">
            <a:norm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AutoNum type="arabicPeriod"/>
            </a:pPr>
            <a:r>
              <a:rPr lang="en-US" sz="1800"/>
              <a:t>I have never heard of the term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 sz="1800"/>
              <a:t>I have heard of it but don't remember what it is.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 sz="1800"/>
              <a:t>I have some idea of what it is, but am not too clear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 sz="1800"/>
              <a:t>I know what it is and could explain what it pertains to</a:t>
            </a:r>
            <a:endParaRPr sz="180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gbd9dc5bd53_0_10"/>
          <p:cNvSpPr txBox="1"/>
          <p:nvPr>
            <p:ph type="title"/>
          </p:nvPr>
        </p:nvSpPr>
        <p:spPr>
          <a:xfrm>
            <a:off x="1" y="439252"/>
            <a:ext cx="10993200" cy="1107900"/>
          </a:xfrm>
          <a:prstGeom prst="rect">
            <a:avLst/>
          </a:prstGeom>
        </p:spPr>
        <p:txBody>
          <a:bodyPr anchorCtr="0" anchor="ctr" bIns="274300" lIns="1188700" spcFirstLastPara="1" rIns="274300" wrap="square" tIns="2743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Clustering: 2 Optimal Groups</a:t>
            </a:r>
            <a:endParaRPr/>
          </a:p>
        </p:txBody>
      </p:sp>
      <p:sp>
        <p:nvSpPr>
          <p:cNvPr id="623" name="Google Shape;623;gbd9dc5bd53_0_10"/>
          <p:cNvSpPr txBox="1"/>
          <p:nvPr>
            <p:ph idx="12" type="sldNum"/>
          </p:nvPr>
        </p:nvSpPr>
        <p:spPr>
          <a:xfrm>
            <a:off x="208428" y="6297297"/>
            <a:ext cx="9927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24" name="Google Shape;624;gbd9dc5bd53_0_10"/>
          <p:cNvSpPr txBox="1"/>
          <p:nvPr>
            <p:ph idx="1" type="body"/>
          </p:nvPr>
        </p:nvSpPr>
        <p:spPr>
          <a:xfrm>
            <a:off x="5438396" y="1970000"/>
            <a:ext cx="5430300" cy="4372800"/>
          </a:xfrm>
          <a:prstGeom prst="rect">
            <a:avLst/>
          </a:prstGeom>
        </p:spPr>
        <p:txBody>
          <a:bodyPr anchorCtr="0" anchor="t" bIns="45700" lIns="274300" spcFirstLastPara="1" rIns="365750" wrap="square" tIns="2743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600"/>
              </a:spcAft>
              <a:buNone/>
            </a:pPr>
            <a:r>
              <a:t/>
            </a:r>
            <a:endParaRPr/>
          </a:p>
        </p:txBody>
      </p:sp>
      <p:pic>
        <p:nvPicPr>
          <p:cNvPr id="625" name="Google Shape;625;gbd9dc5bd53_0_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0400" y="1970000"/>
            <a:ext cx="4888000" cy="488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6" name="Google Shape;626;gbd9dc5bd53_0_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38400" y="1970000"/>
            <a:ext cx="4888000" cy="488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gbdc0b0f4d3_0_1"/>
          <p:cNvSpPr txBox="1"/>
          <p:nvPr>
            <p:ph type="title"/>
          </p:nvPr>
        </p:nvSpPr>
        <p:spPr>
          <a:xfrm>
            <a:off x="0" y="446209"/>
            <a:ext cx="11355300" cy="1163400"/>
          </a:xfrm>
          <a:prstGeom prst="rect">
            <a:avLst/>
          </a:prstGeom>
        </p:spPr>
        <p:txBody>
          <a:bodyPr anchorCtr="0" anchor="ctr" bIns="274300" lIns="1188700" spcFirstLastPara="1" rIns="548625" wrap="square" tIns="2743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PCA vs EFA</a:t>
            </a:r>
            <a:endParaRPr/>
          </a:p>
        </p:txBody>
      </p:sp>
      <p:sp>
        <p:nvSpPr>
          <p:cNvPr id="633" name="Google Shape;633;gbdc0b0f4d3_0_1"/>
          <p:cNvSpPr txBox="1"/>
          <p:nvPr>
            <p:ph idx="1" type="body"/>
          </p:nvPr>
        </p:nvSpPr>
        <p:spPr>
          <a:xfrm>
            <a:off x="839788" y="1681163"/>
            <a:ext cx="5157900" cy="823800"/>
          </a:xfrm>
          <a:prstGeom prst="rect">
            <a:avLst/>
          </a:prstGeom>
        </p:spPr>
        <p:txBody>
          <a:bodyPr anchorCtr="0" anchor="ctr" bIns="45700" lIns="274300" spcFirstLastPara="1" rIns="91425" wrap="square" tIns="2743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600"/>
              </a:spcAft>
              <a:buNone/>
            </a:pPr>
            <a:r>
              <a:rPr lang="en-US"/>
              <a:t>PCA</a:t>
            </a:r>
            <a:endParaRPr/>
          </a:p>
        </p:txBody>
      </p:sp>
      <p:sp>
        <p:nvSpPr>
          <p:cNvPr id="634" name="Google Shape;634;gbdc0b0f4d3_0_1"/>
          <p:cNvSpPr txBox="1"/>
          <p:nvPr>
            <p:ph idx="2" type="body"/>
          </p:nvPr>
        </p:nvSpPr>
        <p:spPr>
          <a:xfrm>
            <a:off x="839788" y="2505075"/>
            <a:ext cx="5157900" cy="3684600"/>
          </a:xfrm>
          <a:prstGeom prst="rect">
            <a:avLst/>
          </a:prstGeom>
        </p:spPr>
        <p:txBody>
          <a:bodyPr anchorCtr="0" anchor="t" bIns="45700" lIns="274300" spcFirstLastPara="1" rIns="91425" wrap="square" tIns="274300">
            <a:norm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▪"/>
            </a:pPr>
            <a:r>
              <a:rPr lang="en-US" sz="1800"/>
              <a:t>dimension reduction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US" sz="1800"/>
              <a:t>eigenvalue decomposition on full correlation matrix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US" sz="1800"/>
              <a:t>components are a mix of what the variables intend to measure</a:t>
            </a:r>
            <a:endParaRPr sz="1800"/>
          </a:p>
        </p:txBody>
      </p:sp>
      <p:sp>
        <p:nvSpPr>
          <p:cNvPr id="635" name="Google Shape;635;gbdc0b0f4d3_0_1"/>
          <p:cNvSpPr txBox="1"/>
          <p:nvPr>
            <p:ph idx="3" type="body"/>
          </p:nvPr>
        </p:nvSpPr>
        <p:spPr>
          <a:xfrm>
            <a:off x="6172200" y="1681163"/>
            <a:ext cx="5183100" cy="823800"/>
          </a:xfrm>
          <a:prstGeom prst="rect">
            <a:avLst/>
          </a:prstGeom>
        </p:spPr>
        <p:txBody>
          <a:bodyPr anchorCtr="0" anchor="ctr" bIns="45700" lIns="274300" spcFirstLastPara="1" rIns="91425" wrap="square" tIns="2743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600"/>
              </a:spcAft>
              <a:buNone/>
            </a:pPr>
            <a:r>
              <a:rPr lang="en-US"/>
              <a:t>EFA</a:t>
            </a:r>
            <a:endParaRPr/>
          </a:p>
        </p:txBody>
      </p:sp>
      <p:sp>
        <p:nvSpPr>
          <p:cNvPr id="636" name="Google Shape;636;gbdc0b0f4d3_0_1"/>
          <p:cNvSpPr txBox="1"/>
          <p:nvPr>
            <p:ph idx="4" type="body"/>
          </p:nvPr>
        </p:nvSpPr>
        <p:spPr>
          <a:xfrm>
            <a:off x="6172200" y="2505075"/>
            <a:ext cx="5183100" cy="3684600"/>
          </a:xfrm>
          <a:prstGeom prst="rect">
            <a:avLst/>
          </a:prstGeom>
        </p:spPr>
        <p:txBody>
          <a:bodyPr anchorCtr="0" anchor="t" bIns="45700" lIns="274300" spcFirstLastPara="1" rIns="91425" wrap="square" tIns="274300">
            <a:norm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▪"/>
            </a:pPr>
            <a:r>
              <a:rPr lang="en-US" sz="1800"/>
              <a:t>latent variable identification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US" sz="1800"/>
              <a:t>eigenvalue decomposition on reduced correlation matrix (squared multiple correlations)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US" sz="1800"/>
              <a:t>SMC estimates variance that the underlying factors explain (communality)</a:t>
            </a:r>
            <a:endParaRPr sz="1800"/>
          </a:p>
        </p:txBody>
      </p:sp>
      <p:sp>
        <p:nvSpPr>
          <p:cNvPr id="637" name="Google Shape;637;gbdc0b0f4d3_0_1"/>
          <p:cNvSpPr txBox="1"/>
          <p:nvPr>
            <p:ph idx="12" type="sldNum"/>
          </p:nvPr>
        </p:nvSpPr>
        <p:spPr>
          <a:xfrm>
            <a:off x="208428" y="6297297"/>
            <a:ext cx="9927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Figure 4. Graphic comparison of principal components analysis and exploratory factor analysis." id="638" name="Google Shape;638;gbdc0b0f4d3_0_1" title="PCA_EFA_Figure4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63125" y="4655825"/>
            <a:ext cx="5065751" cy="2202175"/>
          </a:xfrm>
          <a:prstGeom prst="rect">
            <a:avLst/>
          </a:prstGeom>
          <a:noFill/>
          <a:ln>
            <a:noFill/>
          </a:ln>
        </p:spPr>
      </p:pic>
      <p:sp>
        <p:nvSpPr>
          <p:cNvPr id="639" name="Google Shape;639;gbdc0b0f4d3_0_1"/>
          <p:cNvSpPr txBox="1"/>
          <p:nvPr/>
        </p:nvSpPr>
        <p:spPr>
          <a:xfrm>
            <a:off x="8885175" y="6366900"/>
            <a:ext cx="1188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None/>
            </a:pPr>
            <a:r>
              <a:rPr lang="en-US" sz="800">
                <a:solidFill>
                  <a:schemeClr val="dk1"/>
                </a:solidFill>
              </a:rPr>
              <a:t>(Castro-Schilo, 2017)</a:t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bdc0b0f4d3_0_16"/>
          <p:cNvSpPr txBox="1"/>
          <p:nvPr>
            <p:ph type="title"/>
          </p:nvPr>
        </p:nvSpPr>
        <p:spPr>
          <a:xfrm>
            <a:off x="0" y="446209"/>
            <a:ext cx="11355300" cy="1163400"/>
          </a:xfrm>
          <a:prstGeom prst="rect">
            <a:avLst/>
          </a:prstGeom>
        </p:spPr>
        <p:txBody>
          <a:bodyPr anchorCtr="0" anchor="ctr" bIns="274300" lIns="1188700" spcFirstLastPara="1" rIns="548625" wrap="square" tIns="2743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EFA vs CFA</a:t>
            </a:r>
            <a:endParaRPr/>
          </a:p>
        </p:txBody>
      </p:sp>
      <p:sp>
        <p:nvSpPr>
          <p:cNvPr id="646" name="Google Shape;646;gbdc0b0f4d3_0_16"/>
          <p:cNvSpPr txBox="1"/>
          <p:nvPr>
            <p:ph idx="1" type="body"/>
          </p:nvPr>
        </p:nvSpPr>
        <p:spPr>
          <a:xfrm>
            <a:off x="839788" y="1681163"/>
            <a:ext cx="5157900" cy="823800"/>
          </a:xfrm>
          <a:prstGeom prst="rect">
            <a:avLst/>
          </a:prstGeom>
        </p:spPr>
        <p:txBody>
          <a:bodyPr anchorCtr="0" anchor="ctr" bIns="45700" lIns="274300" spcFirstLastPara="1" rIns="91425" wrap="square" tIns="2743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600"/>
              </a:spcAft>
              <a:buNone/>
            </a:pPr>
            <a:r>
              <a:rPr lang="en-US"/>
              <a:t>EFA</a:t>
            </a:r>
            <a:endParaRPr/>
          </a:p>
        </p:txBody>
      </p:sp>
      <p:sp>
        <p:nvSpPr>
          <p:cNvPr id="647" name="Google Shape;647;gbdc0b0f4d3_0_16"/>
          <p:cNvSpPr txBox="1"/>
          <p:nvPr>
            <p:ph idx="2" type="body"/>
          </p:nvPr>
        </p:nvSpPr>
        <p:spPr>
          <a:xfrm>
            <a:off x="839788" y="2505075"/>
            <a:ext cx="5157900" cy="3684600"/>
          </a:xfrm>
          <a:prstGeom prst="rect">
            <a:avLst/>
          </a:prstGeom>
        </p:spPr>
        <p:txBody>
          <a:bodyPr anchorCtr="0" anchor="t" bIns="45700" lIns="274300" spcFirstLastPara="1" rIns="91425" wrap="square" tIns="274300">
            <a:norm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Explore underlying structure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Our survey has not been explored before in this manner</a:t>
            </a:r>
            <a:endParaRPr/>
          </a:p>
        </p:txBody>
      </p:sp>
      <p:sp>
        <p:nvSpPr>
          <p:cNvPr id="648" name="Google Shape;648;gbdc0b0f4d3_0_16"/>
          <p:cNvSpPr txBox="1"/>
          <p:nvPr>
            <p:ph idx="3" type="body"/>
          </p:nvPr>
        </p:nvSpPr>
        <p:spPr>
          <a:xfrm>
            <a:off x="6172200" y="1681163"/>
            <a:ext cx="5183100" cy="823800"/>
          </a:xfrm>
          <a:prstGeom prst="rect">
            <a:avLst/>
          </a:prstGeom>
        </p:spPr>
        <p:txBody>
          <a:bodyPr anchorCtr="0" anchor="ctr" bIns="45700" lIns="274300" spcFirstLastPara="1" rIns="91425" wrap="square" tIns="2743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600"/>
              </a:spcAft>
              <a:buNone/>
            </a:pPr>
            <a:r>
              <a:rPr lang="en-US"/>
              <a:t>CFA</a:t>
            </a:r>
            <a:endParaRPr/>
          </a:p>
        </p:txBody>
      </p:sp>
      <p:sp>
        <p:nvSpPr>
          <p:cNvPr id="649" name="Google Shape;649;gbdc0b0f4d3_0_16"/>
          <p:cNvSpPr txBox="1"/>
          <p:nvPr>
            <p:ph idx="4" type="body"/>
          </p:nvPr>
        </p:nvSpPr>
        <p:spPr>
          <a:xfrm>
            <a:off x="6172200" y="2505075"/>
            <a:ext cx="5183100" cy="3684600"/>
          </a:xfrm>
          <a:prstGeom prst="rect">
            <a:avLst/>
          </a:prstGeom>
        </p:spPr>
        <p:txBody>
          <a:bodyPr anchorCtr="0" anchor="t" bIns="45700" lIns="274300" spcFirstLastPara="1" rIns="91425" wrap="square" tIns="274300">
            <a:norm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Verify factor structure</a:t>
            </a:r>
            <a:endParaRPr/>
          </a:p>
        </p:txBody>
      </p:sp>
      <p:sp>
        <p:nvSpPr>
          <p:cNvPr id="650" name="Google Shape;650;gbdc0b0f4d3_0_16"/>
          <p:cNvSpPr txBox="1"/>
          <p:nvPr>
            <p:ph idx="12" type="sldNum"/>
          </p:nvPr>
        </p:nvSpPr>
        <p:spPr>
          <a:xfrm>
            <a:off x="208428" y="6297297"/>
            <a:ext cx="9927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51" name="Google Shape;651;gbdc0b0f4d3_0_16"/>
          <p:cNvSpPr txBox="1"/>
          <p:nvPr/>
        </p:nvSpPr>
        <p:spPr>
          <a:xfrm>
            <a:off x="7829825" y="6366900"/>
            <a:ext cx="22437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None/>
            </a:pPr>
            <a:r>
              <a:rPr lang="en-US" sz="800">
                <a:solidFill>
                  <a:schemeClr val="dk1"/>
                </a:solidFill>
              </a:rPr>
              <a:t>(UCLA: Statistical Consulting Group, 2021)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bd4c05f551_0_65"/>
          <p:cNvSpPr txBox="1"/>
          <p:nvPr>
            <p:ph type="title"/>
          </p:nvPr>
        </p:nvSpPr>
        <p:spPr>
          <a:xfrm>
            <a:off x="1" y="439252"/>
            <a:ext cx="10993200" cy="1107900"/>
          </a:xfrm>
          <a:prstGeom prst="rect">
            <a:avLst/>
          </a:prstGeom>
        </p:spPr>
        <p:txBody>
          <a:bodyPr anchorCtr="0" anchor="ctr" bIns="274300" lIns="1188700" spcFirstLastPara="1" rIns="274300" wrap="square" tIns="2743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Most people are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missing “data” classes</a:t>
            </a:r>
            <a:endParaRPr/>
          </a:p>
        </p:txBody>
      </p:sp>
      <p:sp>
        <p:nvSpPr>
          <p:cNvPr id="162" name="Google Shape;162;gbd4c05f551_0_65"/>
          <p:cNvSpPr txBox="1"/>
          <p:nvPr>
            <p:ph idx="12" type="sldNum"/>
          </p:nvPr>
        </p:nvSpPr>
        <p:spPr>
          <a:xfrm>
            <a:off x="208428" y="6297297"/>
            <a:ext cx="9927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3" name="Google Shape;163;gbd4c05f551_0_65"/>
          <p:cNvSpPr txBox="1"/>
          <p:nvPr>
            <p:ph idx="1" type="body"/>
          </p:nvPr>
        </p:nvSpPr>
        <p:spPr>
          <a:xfrm>
            <a:off x="603001" y="1854625"/>
            <a:ext cx="6042900" cy="4372800"/>
          </a:xfrm>
          <a:prstGeom prst="rect">
            <a:avLst/>
          </a:prstGeom>
        </p:spPr>
        <p:txBody>
          <a:bodyPr anchorCtr="0" anchor="t" bIns="45700" lIns="274300" spcFirstLastPara="1" rIns="365750" wrap="square" tIns="274300">
            <a:normAutofit lnSpcReduction="10000"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As </a:t>
            </a:r>
            <a:r>
              <a:rPr b="1" lang="en-US"/>
              <a:t>data science</a:t>
            </a:r>
            <a:r>
              <a:rPr lang="en-US"/>
              <a:t> education becomes a </a:t>
            </a:r>
            <a:r>
              <a:rPr b="1" lang="en-US"/>
              <a:t>commodity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C</a:t>
            </a:r>
            <a:r>
              <a:rPr lang="en-US"/>
              <a:t>ontent is </a:t>
            </a:r>
            <a:r>
              <a:rPr b="1" lang="en-US"/>
              <a:t>not </a:t>
            </a:r>
            <a:r>
              <a:rPr lang="en-US"/>
              <a:t>an issue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Learning platforms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b="1" lang="en-US"/>
              <a:t>Domain experts</a:t>
            </a:r>
            <a:r>
              <a:rPr lang="en-US"/>
              <a:t> to help navigate learners improve </a:t>
            </a:r>
            <a:r>
              <a:rPr b="1" lang="en-US"/>
              <a:t>data literacy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b="1" lang="en-US"/>
              <a:t>Changing </a:t>
            </a:r>
            <a:r>
              <a:rPr lang="en-US"/>
              <a:t>open source </a:t>
            </a:r>
            <a:r>
              <a:rPr b="1" lang="en-US"/>
              <a:t>landscape</a:t>
            </a:r>
            <a:endParaRPr b="1"/>
          </a:p>
        </p:txBody>
      </p:sp>
      <p:sp>
        <p:nvSpPr>
          <p:cNvPr id="164" name="Google Shape;164;gbd4c05f551_0_65"/>
          <p:cNvSpPr txBox="1"/>
          <p:nvPr/>
        </p:nvSpPr>
        <p:spPr>
          <a:xfrm>
            <a:off x="4207725" y="6534900"/>
            <a:ext cx="20838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None/>
            </a:pPr>
            <a:r>
              <a:rPr lang="en-US" sz="1000">
                <a:solidFill>
                  <a:schemeClr val="dk1"/>
                </a:solidFill>
              </a:rPr>
              <a:t>(Kross et al., 2020)</a:t>
            </a:r>
            <a:endParaRPr sz="1000">
              <a:solidFill>
                <a:schemeClr val="dk1"/>
              </a:solidFill>
            </a:endParaRPr>
          </a:p>
        </p:txBody>
      </p:sp>
      <p:pic>
        <p:nvPicPr>
          <p:cNvPr id="165" name="Google Shape;165;gbd4c05f551_0_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91449" y="0"/>
            <a:ext cx="5900552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gbd4c05f551_0_65"/>
          <p:cNvSpPr/>
          <p:nvPr/>
        </p:nvSpPr>
        <p:spPr>
          <a:xfrm>
            <a:off x="9557775" y="251300"/>
            <a:ext cx="1291200" cy="6542100"/>
          </a:xfrm>
          <a:prstGeom prst="rect">
            <a:avLst/>
          </a:prstGeom>
          <a:noFill/>
          <a:ln cap="flat" cmpd="sng" w="38100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bd4c05f551_0_75"/>
          <p:cNvSpPr txBox="1"/>
          <p:nvPr>
            <p:ph type="title"/>
          </p:nvPr>
        </p:nvSpPr>
        <p:spPr>
          <a:xfrm>
            <a:off x="1" y="439252"/>
            <a:ext cx="10993200" cy="1107900"/>
          </a:xfrm>
          <a:prstGeom prst="rect">
            <a:avLst/>
          </a:prstGeom>
        </p:spPr>
        <p:txBody>
          <a:bodyPr anchorCtr="0" anchor="ctr" bIns="274300" lIns="1188700" spcFirstLastPara="1" rIns="274300" wrap="square" tIns="2743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 science programs are too general</a:t>
            </a:r>
            <a:endParaRPr/>
          </a:p>
        </p:txBody>
      </p:sp>
      <p:sp>
        <p:nvSpPr>
          <p:cNvPr id="173" name="Google Shape;173;gbd4c05f551_0_75"/>
          <p:cNvSpPr txBox="1"/>
          <p:nvPr>
            <p:ph idx="12" type="sldNum"/>
          </p:nvPr>
        </p:nvSpPr>
        <p:spPr>
          <a:xfrm>
            <a:off x="208428" y="6297297"/>
            <a:ext cx="9927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4" name="Google Shape;174;gbd4c05f551_0_75"/>
          <p:cNvSpPr txBox="1"/>
          <p:nvPr>
            <p:ph idx="1" type="body"/>
          </p:nvPr>
        </p:nvSpPr>
        <p:spPr>
          <a:xfrm>
            <a:off x="1203525" y="1970000"/>
            <a:ext cx="9970500" cy="4372800"/>
          </a:xfrm>
          <a:prstGeom prst="rect">
            <a:avLst/>
          </a:prstGeom>
        </p:spPr>
        <p:txBody>
          <a:bodyPr anchorCtr="0" anchor="t" bIns="45700" lIns="274300" spcFirstLastPara="1" rIns="365750" wrap="square" tIns="274300">
            <a:norm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Data science programs target </a:t>
            </a:r>
            <a:r>
              <a:rPr b="1" lang="en-US"/>
              <a:t>single broad </a:t>
            </a:r>
            <a:r>
              <a:rPr b="1" lang="en-US"/>
              <a:t>audiences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Opportunity</a:t>
            </a:r>
            <a:r>
              <a:rPr lang="en-US"/>
              <a:t> to </a:t>
            </a:r>
            <a:r>
              <a:rPr b="1" lang="en-US"/>
              <a:t>branch out</a:t>
            </a:r>
            <a:r>
              <a:rPr lang="en-US"/>
              <a:t> to different disciplines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Democratization</a:t>
            </a:r>
            <a:r>
              <a:rPr lang="en-US"/>
              <a:t> of data science education enables more </a:t>
            </a:r>
            <a:r>
              <a:rPr b="1" lang="en-US"/>
              <a:t>domain specific</a:t>
            </a:r>
            <a:r>
              <a:rPr lang="en-US"/>
              <a:t> learning materials</a:t>
            </a:r>
            <a:endParaRPr/>
          </a:p>
        </p:txBody>
      </p:sp>
      <p:sp>
        <p:nvSpPr>
          <p:cNvPr id="175" name="Google Shape;175;gbd4c05f551_0_75"/>
          <p:cNvSpPr txBox="1"/>
          <p:nvPr/>
        </p:nvSpPr>
        <p:spPr>
          <a:xfrm>
            <a:off x="7973725" y="6342800"/>
            <a:ext cx="20838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None/>
            </a:pPr>
            <a:r>
              <a:rPr lang="en-US" sz="1000">
                <a:solidFill>
                  <a:schemeClr val="dk1"/>
                </a:solidFill>
              </a:rPr>
              <a:t>(Kross et al., 2020)</a:t>
            </a:r>
            <a:endParaRPr sz="1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bd4c05f551_0_84"/>
          <p:cNvSpPr txBox="1"/>
          <p:nvPr>
            <p:ph type="title"/>
          </p:nvPr>
        </p:nvSpPr>
        <p:spPr>
          <a:xfrm>
            <a:off x="1" y="439252"/>
            <a:ext cx="10993200" cy="1107900"/>
          </a:xfrm>
          <a:prstGeom prst="rect">
            <a:avLst/>
          </a:prstGeom>
        </p:spPr>
        <p:txBody>
          <a:bodyPr anchorCtr="0" anchor="ctr" bIns="274300" lIns="1188700" spcFirstLastPara="1" rIns="274300" wrap="square" tIns="2743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Why Domain Specificity?</a:t>
            </a:r>
            <a:endParaRPr/>
          </a:p>
        </p:txBody>
      </p:sp>
      <p:sp>
        <p:nvSpPr>
          <p:cNvPr id="182" name="Google Shape;182;gbd4c05f551_0_84"/>
          <p:cNvSpPr txBox="1"/>
          <p:nvPr>
            <p:ph idx="12" type="sldNum"/>
          </p:nvPr>
        </p:nvSpPr>
        <p:spPr>
          <a:xfrm>
            <a:off x="208428" y="6297297"/>
            <a:ext cx="9927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3" name="Google Shape;183;gbd4c05f551_0_84"/>
          <p:cNvSpPr txBox="1"/>
          <p:nvPr>
            <p:ph idx="1" type="body"/>
          </p:nvPr>
        </p:nvSpPr>
        <p:spPr>
          <a:xfrm>
            <a:off x="1203515" y="1969995"/>
            <a:ext cx="9665100" cy="4372800"/>
          </a:xfrm>
          <a:prstGeom prst="rect">
            <a:avLst/>
          </a:prstGeom>
        </p:spPr>
        <p:txBody>
          <a:bodyPr anchorCtr="0" anchor="t" bIns="45700" lIns="274300" spcFirstLastPara="1" rIns="365750" wrap="square" tIns="274300">
            <a:norm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You learn better when things are more relevant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Internal factors for motivation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Create feedback loops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Self-directed learners</a:t>
            </a:r>
            <a:endParaRPr/>
          </a:p>
        </p:txBody>
      </p:sp>
      <p:sp>
        <p:nvSpPr>
          <p:cNvPr id="184" name="Google Shape;184;gbd4c05f551_0_84"/>
          <p:cNvSpPr txBox="1"/>
          <p:nvPr/>
        </p:nvSpPr>
        <p:spPr>
          <a:xfrm>
            <a:off x="7973725" y="6342800"/>
            <a:ext cx="2424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None/>
            </a:pPr>
            <a:r>
              <a:rPr lang="en-US" sz="1000">
                <a:solidFill>
                  <a:schemeClr val="dk1"/>
                </a:solidFill>
              </a:rPr>
              <a:t>(Ambrose et al., 2010; Wilson, 2019)</a:t>
            </a:r>
            <a:endParaRPr sz="1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bd4c05f551_0_94"/>
          <p:cNvSpPr txBox="1"/>
          <p:nvPr>
            <p:ph type="title"/>
          </p:nvPr>
        </p:nvSpPr>
        <p:spPr>
          <a:xfrm>
            <a:off x="1" y="439252"/>
            <a:ext cx="10993200" cy="1107900"/>
          </a:xfrm>
          <a:prstGeom prst="rect">
            <a:avLst/>
          </a:prstGeom>
        </p:spPr>
        <p:txBody>
          <a:bodyPr anchorCtr="0" anchor="ctr" bIns="274300" lIns="1188700" spcFirstLastPara="1" rIns="274300" wrap="square" tIns="2743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NIH </a:t>
            </a:r>
            <a:r>
              <a:rPr lang="en-US"/>
              <a:t>Strategic</a:t>
            </a:r>
            <a:r>
              <a:rPr lang="en-US"/>
              <a:t> Plan for Data Science</a:t>
            </a:r>
            <a:endParaRPr/>
          </a:p>
        </p:txBody>
      </p:sp>
      <p:sp>
        <p:nvSpPr>
          <p:cNvPr id="191" name="Google Shape;191;gbd4c05f551_0_94"/>
          <p:cNvSpPr txBox="1"/>
          <p:nvPr>
            <p:ph idx="12" type="sldNum"/>
          </p:nvPr>
        </p:nvSpPr>
        <p:spPr>
          <a:xfrm>
            <a:off x="208428" y="6297297"/>
            <a:ext cx="9927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92" name="Google Shape;192;gbd4c05f551_0_94"/>
          <p:cNvSpPr txBox="1"/>
          <p:nvPr>
            <p:ph idx="1" type="body"/>
          </p:nvPr>
        </p:nvSpPr>
        <p:spPr>
          <a:xfrm>
            <a:off x="1203515" y="1969995"/>
            <a:ext cx="9665100" cy="4372800"/>
          </a:xfrm>
          <a:prstGeom prst="rect">
            <a:avLst/>
          </a:prstGeom>
        </p:spPr>
        <p:txBody>
          <a:bodyPr anchorCtr="0" anchor="t" bIns="45700" lIns="274300" spcFirstLastPara="1" rIns="365750" wrap="square" tIns="274300">
            <a:norm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▪"/>
            </a:pPr>
            <a:r>
              <a:t/>
            </a:r>
            <a:endParaRPr/>
          </a:p>
        </p:txBody>
      </p:sp>
      <p:sp>
        <p:nvSpPr>
          <p:cNvPr id="193" name="Google Shape;193;gbd4c05f551_0_94"/>
          <p:cNvSpPr txBox="1"/>
          <p:nvPr/>
        </p:nvSpPr>
        <p:spPr>
          <a:xfrm>
            <a:off x="7973725" y="6342800"/>
            <a:ext cx="2424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None/>
            </a:pPr>
            <a:r>
              <a:rPr lang="en-US" sz="1000">
                <a:solidFill>
                  <a:schemeClr val="dk1"/>
                </a:solidFill>
              </a:rPr>
              <a:t>(National Institutes of Health, 2020)</a:t>
            </a:r>
            <a:endParaRPr sz="1000">
              <a:solidFill>
                <a:schemeClr val="dk1"/>
              </a:solidFill>
            </a:endParaRPr>
          </a:p>
        </p:txBody>
      </p:sp>
      <p:pic>
        <p:nvPicPr>
          <p:cNvPr id="194" name="Google Shape;194;gbd4c05f551_0_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2450" y="2051375"/>
            <a:ext cx="10887075" cy="4210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Virginia Tech Colors Fall 2018">
      <a:dk1>
        <a:srgbClr val="000000"/>
      </a:dk1>
      <a:lt1>
        <a:srgbClr val="FFFFFF"/>
      </a:lt1>
      <a:dk2>
        <a:srgbClr val="E5E1E6"/>
      </a:dk2>
      <a:lt2>
        <a:srgbClr val="D7D2CB"/>
      </a:lt2>
      <a:accent1>
        <a:srgbClr val="8B1F41"/>
      </a:accent1>
      <a:accent2>
        <a:srgbClr val="E87722"/>
      </a:accent2>
      <a:accent3>
        <a:srgbClr val="75787B"/>
      </a:accent3>
      <a:accent4>
        <a:srgbClr val="CE0058"/>
      </a:accent4>
      <a:accent5>
        <a:srgbClr val="2CD5C3"/>
      </a:accent5>
      <a:accent6>
        <a:srgbClr val="508590"/>
      </a:accent6>
      <a:hlink>
        <a:srgbClr val="508590"/>
      </a:hlink>
      <a:folHlink>
        <a:srgbClr val="2CD5C3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2018-05-01T14:09:38Z</dcterms:created>
  <dc:creator>Microsoft Office User</dc:creator>
</cp:coreProperties>
</file>